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355" r:id="rId2"/>
    <p:sldId id="738" r:id="rId3"/>
    <p:sldId id="471" r:id="rId4"/>
    <p:sldId id="848" r:id="rId5"/>
    <p:sldId id="849" r:id="rId6"/>
    <p:sldId id="864" r:id="rId7"/>
    <p:sldId id="883" r:id="rId8"/>
    <p:sldId id="884" r:id="rId9"/>
    <p:sldId id="863" r:id="rId10"/>
    <p:sldId id="865" r:id="rId11"/>
    <p:sldId id="866" r:id="rId12"/>
    <p:sldId id="870" r:id="rId13"/>
    <p:sldId id="872" r:id="rId14"/>
    <p:sldId id="873" r:id="rId15"/>
    <p:sldId id="867" r:id="rId16"/>
    <p:sldId id="886" r:id="rId17"/>
    <p:sldId id="868" r:id="rId18"/>
    <p:sldId id="869" r:id="rId19"/>
    <p:sldId id="874" r:id="rId20"/>
    <p:sldId id="875" r:id="rId21"/>
    <p:sldId id="876" r:id="rId22"/>
    <p:sldId id="877" r:id="rId23"/>
    <p:sldId id="878" r:id="rId24"/>
    <p:sldId id="882" r:id="rId25"/>
    <p:sldId id="879" r:id="rId26"/>
    <p:sldId id="880" r:id="rId27"/>
    <p:sldId id="881" r:id="rId28"/>
    <p:sldId id="885" r:id="rId29"/>
    <p:sldId id="847"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015" autoAdjust="0"/>
  </p:normalViewPr>
  <p:slideViewPr>
    <p:cSldViewPr snapToGrid="0">
      <p:cViewPr varScale="1">
        <p:scale>
          <a:sx n="90" d="100"/>
          <a:sy n="90" d="100"/>
        </p:scale>
        <p:origin x="135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94B305-E38C-44CA-BE44-92717390541C}" type="datetimeFigureOut">
              <a:rPr lang="zh-CN" altLang="en-US" smtClean="0"/>
              <a:t>2022/7/7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064C30-CC22-474C-86F5-205385A6189E}" type="slidenum">
              <a:rPr lang="zh-CN" altLang="en-US" smtClean="0"/>
              <a:t>‹#›</a:t>
            </a:fld>
            <a:endParaRPr lang="zh-CN" altLang="en-US"/>
          </a:p>
        </p:txBody>
      </p:sp>
    </p:spTree>
    <p:extLst>
      <p:ext uri="{BB962C8B-B14F-4D97-AF65-F5344CB8AC3E}">
        <p14:creationId xmlns:p14="http://schemas.microsoft.com/office/powerpoint/2010/main" val="97603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064C30-CC22-474C-86F5-205385A6189E}" type="slidenum">
              <a:rPr lang="zh-CN" altLang="en-US" smtClean="0"/>
              <a:t>1</a:t>
            </a:fld>
            <a:endParaRPr lang="zh-CN" altLang="en-US"/>
          </a:p>
        </p:txBody>
      </p:sp>
    </p:spTree>
    <p:extLst>
      <p:ext uri="{BB962C8B-B14F-4D97-AF65-F5344CB8AC3E}">
        <p14:creationId xmlns:p14="http://schemas.microsoft.com/office/powerpoint/2010/main" val="4046716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21212"/>
                </a:solidFill>
                <a:effectLst/>
                <a:latin typeface="-apple-system"/>
              </a:rPr>
              <a:t>CGC</a:t>
            </a:r>
            <a:r>
              <a:rPr lang="zh-CN" altLang="en-US" b="0" i="0" dirty="0">
                <a:solidFill>
                  <a:srgbClr val="121212"/>
                </a:solidFill>
                <a:effectLst/>
                <a:latin typeface="-apple-system"/>
              </a:rPr>
              <a:t>网络的好处是即包含了</a:t>
            </a:r>
            <a:r>
              <a:rPr lang="en-US" altLang="zh-CN" b="0" i="0" dirty="0">
                <a:solidFill>
                  <a:srgbClr val="121212"/>
                </a:solidFill>
                <a:effectLst/>
                <a:latin typeface="-apple-system"/>
              </a:rPr>
              <a:t>task-specific</a:t>
            </a:r>
            <a:r>
              <a:rPr lang="zh-CN" altLang="en-US" b="0" i="0" dirty="0">
                <a:solidFill>
                  <a:srgbClr val="121212"/>
                </a:solidFill>
                <a:effectLst/>
                <a:latin typeface="-apple-system"/>
              </a:rPr>
              <a:t>网络独有的个性化信息，也包含了</a:t>
            </a:r>
            <a:r>
              <a:rPr lang="en-US" altLang="zh-CN" b="0" i="0" dirty="0">
                <a:solidFill>
                  <a:srgbClr val="121212"/>
                </a:solidFill>
                <a:effectLst/>
                <a:latin typeface="-apple-system"/>
              </a:rPr>
              <a:t>shared</a:t>
            </a:r>
            <a:r>
              <a:rPr lang="zh-CN" altLang="en-US" b="0" i="0" dirty="0">
                <a:solidFill>
                  <a:srgbClr val="121212"/>
                </a:solidFill>
                <a:effectLst/>
                <a:latin typeface="-apple-system"/>
              </a:rPr>
              <a:t>网络具有的更加泛化的信息，文章指出虽然</a:t>
            </a:r>
            <a:r>
              <a:rPr lang="en-US" altLang="zh-CN" b="0" i="0" dirty="0" err="1">
                <a:solidFill>
                  <a:srgbClr val="121212"/>
                </a:solidFill>
                <a:effectLst/>
                <a:latin typeface="-apple-system"/>
              </a:rPr>
              <a:t>MMoE</a:t>
            </a:r>
            <a:r>
              <a:rPr lang="zh-CN" altLang="en-US" b="0" i="0" dirty="0">
                <a:solidFill>
                  <a:srgbClr val="121212"/>
                </a:solidFill>
                <a:effectLst/>
                <a:latin typeface="-apple-system"/>
              </a:rPr>
              <a:t>模型在理论上可以得到同样的解，但是在实际训练过程中很难收敛到这种情况。</a:t>
            </a:r>
            <a:endParaRPr lang="zh-CN" altLang="en-US" dirty="0"/>
          </a:p>
        </p:txBody>
      </p:sp>
      <p:sp>
        <p:nvSpPr>
          <p:cNvPr id="4" name="灯片编号占位符 3"/>
          <p:cNvSpPr>
            <a:spLocks noGrp="1"/>
          </p:cNvSpPr>
          <p:nvPr>
            <p:ph type="sldNum" sz="quarter" idx="5"/>
          </p:nvPr>
        </p:nvSpPr>
        <p:spPr/>
        <p:txBody>
          <a:bodyPr/>
          <a:lstStyle/>
          <a:p>
            <a:fld id="{11064C30-CC22-474C-86F5-205385A6189E}" type="slidenum">
              <a:rPr lang="zh-CN" altLang="en-US" smtClean="0"/>
              <a:t>17</a:t>
            </a:fld>
            <a:endParaRPr lang="zh-CN" altLang="en-US"/>
          </a:p>
        </p:txBody>
      </p:sp>
    </p:spTree>
    <p:extLst>
      <p:ext uri="{BB962C8B-B14F-4D97-AF65-F5344CB8AC3E}">
        <p14:creationId xmlns:p14="http://schemas.microsoft.com/office/powerpoint/2010/main" val="851606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可以看到，无论是</a:t>
            </a:r>
            <a:r>
              <a:rPr lang="en-US" altLang="zh-CN" dirty="0"/>
              <a:t>MMOE</a:t>
            </a:r>
            <a:r>
              <a:rPr lang="zh-CN" altLang="en-US" dirty="0"/>
              <a:t>还是</a:t>
            </a:r>
            <a:r>
              <a:rPr lang="en-US" altLang="zh-CN" dirty="0"/>
              <a:t>ML-MMOE</a:t>
            </a:r>
            <a:r>
              <a:rPr lang="zh-CN" altLang="en-US" dirty="0"/>
              <a:t>，不同任务在三个</a:t>
            </a:r>
            <a:r>
              <a:rPr lang="en-US" altLang="zh-CN" dirty="0"/>
              <a:t>Expert</a:t>
            </a:r>
            <a:r>
              <a:rPr lang="zh-CN" altLang="en-US" dirty="0"/>
              <a:t>上的权重都是接近的，这其实更接近于一种</a:t>
            </a:r>
            <a:r>
              <a:rPr lang="en-US" altLang="zh-CN" dirty="0"/>
              <a:t>Hard Parameter Sharing</a:t>
            </a:r>
            <a:r>
              <a:rPr lang="zh-CN" altLang="en-US" dirty="0"/>
              <a:t>的方式，</a:t>
            </a:r>
            <a:r>
              <a:rPr lang="zh-CN" altLang="en-US" b="1" dirty="0"/>
              <a:t>但对于</a:t>
            </a:r>
            <a:r>
              <a:rPr lang="en-US" altLang="zh-CN" b="1" dirty="0"/>
              <a:t>CGC&amp;PLE</a:t>
            </a:r>
            <a:r>
              <a:rPr lang="zh-CN" altLang="en-US" b="1" dirty="0"/>
              <a:t>来说，不同任务在共享</a:t>
            </a:r>
            <a:r>
              <a:rPr lang="en-US" altLang="zh-CN" b="1" dirty="0"/>
              <a:t>Expert</a:t>
            </a:r>
            <a:r>
              <a:rPr lang="zh-CN" altLang="en-US" b="1" dirty="0"/>
              <a:t>上的权重是有较大差异的，其针对不同的任务，能够有效利用共享</a:t>
            </a:r>
            <a:r>
              <a:rPr lang="en-US" altLang="zh-CN" b="1" dirty="0"/>
              <a:t>Expert</a:t>
            </a:r>
            <a:r>
              <a:rPr lang="zh-CN" altLang="en-US" b="1" dirty="0"/>
              <a:t>和独有</a:t>
            </a:r>
            <a:r>
              <a:rPr lang="en-US" altLang="zh-CN" b="1" dirty="0"/>
              <a:t>Expert</a:t>
            </a:r>
            <a:r>
              <a:rPr lang="zh-CN" altLang="en-US" b="1" dirty="0"/>
              <a:t>的信息，这也解释了为什么其能够达到比</a:t>
            </a:r>
            <a:r>
              <a:rPr lang="en-US" altLang="zh-CN" b="1" dirty="0"/>
              <a:t>MMOE</a:t>
            </a:r>
            <a:r>
              <a:rPr lang="zh-CN" altLang="en-US" b="1" dirty="0"/>
              <a:t>更好的训练结果。</a:t>
            </a:r>
            <a:endParaRPr lang="zh-CN" altLang="en-US" dirty="0"/>
          </a:p>
          <a:p>
            <a:br>
              <a:rPr lang="zh-CN" altLang="en-US" dirty="0"/>
            </a:br>
            <a:br>
              <a:rPr lang="zh-CN" altLang="en-US" dirty="0"/>
            </a:br>
            <a:r>
              <a:rPr lang="zh-CN" altLang="en-US" dirty="0"/>
              <a:t>作者：</a:t>
            </a:r>
            <a:r>
              <a:rPr lang="en-US" altLang="zh-CN" dirty="0"/>
              <a:t>Alan</a:t>
            </a:r>
            <a:br>
              <a:rPr lang="en-US" altLang="zh-CN" dirty="0"/>
            </a:br>
            <a:r>
              <a:rPr lang="zh-CN" altLang="en-US" dirty="0"/>
              <a:t>链接：</a:t>
            </a:r>
            <a:r>
              <a:rPr lang="en-US" altLang="zh-CN" dirty="0"/>
              <a:t>https://www.zhihu.com/question/425243050/answer/2442362433</a:t>
            </a:r>
            <a:br>
              <a:rPr lang="en-US" altLang="zh-CN" dirty="0"/>
            </a:br>
            <a:r>
              <a:rPr lang="zh-CN" altLang="en-US" dirty="0"/>
              <a:t>来源：知乎</a:t>
            </a:r>
            <a:br>
              <a:rPr lang="zh-CN" altLang="en-US" dirty="0"/>
            </a:br>
            <a:r>
              <a:rPr lang="zh-CN" altLang="en-US" dirty="0"/>
              <a:t>著作权归作者所有。商业转载请联系作者获得授权，非商业转载请注明出处。</a:t>
            </a:r>
          </a:p>
          <a:p>
            <a:endParaRPr lang="zh-CN" altLang="en-US" dirty="0"/>
          </a:p>
        </p:txBody>
      </p:sp>
      <p:sp>
        <p:nvSpPr>
          <p:cNvPr id="4" name="灯片编号占位符 3"/>
          <p:cNvSpPr>
            <a:spLocks noGrp="1"/>
          </p:cNvSpPr>
          <p:nvPr>
            <p:ph type="sldNum" sz="quarter" idx="5"/>
          </p:nvPr>
        </p:nvSpPr>
        <p:spPr/>
        <p:txBody>
          <a:bodyPr/>
          <a:lstStyle/>
          <a:p>
            <a:fld id="{11064C30-CC22-474C-86F5-205385A6189E}" type="slidenum">
              <a:rPr lang="zh-CN" altLang="en-US" smtClean="0"/>
              <a:t>22</a:t>
            </a:fld>
            <a:endParaRPr lang="zh-CN" altLang="en-US"/>
          </a:p>
        </p:txBody>
      </p:sp>
    </p:spTree>
    <p:extLst>
      <p:ext uri="{BB962C8B-B14F-4D97-AF65-F5344CB8AC3E}">
        <p14:creationId xmlns:p14="http://schemas.microsoft.com/office/powerpoint/2010/main" val="1018427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064C30-CC22-474C-86F5-205385A6189E}" type="slidenum">
              <a:rPr lang="zh-CN" altLang="en-US" smtClean="0"/>
              <a:t>23</a:t>
            </a:fld>
            <a:endParaRPr lang="zh-CN" altLang="en-US"/>
          </a:p>
        </p:txBody>
      </p:sp>
    </p:spTree>
    <p:extLst>
      <p:ext uri="{BB962C8B-B14F-4D97-AF65-F5344CB8AC3E}">
        <p14:creationId xmlns:p14="http://schemas.microsoft.com/office/powerpoint/2010/main" val="4103440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pingfang SC"/>
              </a:rPr>
              <a:t>近段时间，稀疏门控混合专家网络 </a:t>
            </a:r>
            <a:r>
              <a:rPr lang="en-US" altLang="zh-CN" b="0" i="0" dirty="0">
                <a:solidFill>
                  <a:srgbClr val="333333"/>
                </a:solidFill>
                <a:effectLst/>
                <a:latin typeface="pingfang SC"/>
              </a:rPr>
              <a:t>(Sparsely-Gated </a:t>
            </a:r>
            <a:r>
              <a:rPr lang="en-US" altLang="zh-CN" b="0" i="0" dirty="0" err="1">
                <a:solidFill>
                  <a:srgbClr val="333333"/>
                </a:solidFill>
                <a:effectLst/>
                <a:latin typeface="pingfang SC"/>
              </a:rPr>
              <a:t>MoE</a:t>
            </a:r>
            <a:r>
              <a:rPr lang="en-US" altLang="zh-CN" b="0" i="0" dirty="0">
                <a:solidFill>
                  <a:srgbClr val="333333"/>
                </a:solidFill>
                <a:effectLst/>
                <a:latin typeface="pingfang SC"/>
              </a:rPr>
              <a:t>) </a:t>
            </a:r>
            <a:r>
              <a:rPr lang="zh-CN" altLang="en-US" b="0" i="0" dirty="0">
                <a:solidFill>
                  <a:srgbClr val="333333"/>
                </a:solidFill>
                <a:effectLst/>
                <a:latin typeface="pingfang SC"/>
              </a:rPr>
              <a:t>已经在自然语言处理领域展现出优秀的可扩展性。</a:t>
            </a:r>
            <a:r>
              <a:rPr lang="en-US" altLang="zh-CN" b="0" i="0" dirty="0">
                <a:solidFill>
                  <a:srgbClr val="333333"/>
                </a:solidFill>
                <a:effectLst/>
                <a:latin typeface="pingfang SC"/>
              </a:rPr>
              <a:t>2021 </a:t>
            </a:r>
            <a:r>
              <a:rPr lang="zh-CN" altLang="en-US" b="0" i="0" dirty="0">
                <a:solidFill>
                  <a:srgbClr val="333333"/>
                </a:solidFill>
                <a:effectLst/>
                <a:latin typeface="pingfang SC"/>
              </a:rPr>
              <a:t>年，谷歌的 </a:t>
            </a:r>
            <a:r>
              <a:rPr lang="en-US" altLang="zh-CN" b="0" i="0" dirty="0">
                <a:solidFill>
                  <a:srgbClr val="333333"/>
                </a:solidFill>
                <a:effectLst/>
                <a:latin typeface="pingfang SC"/>
              </a:rPr>
              <a:t>Switch Transformers </a:t>
            </a:r>
            <a:r>
              <a:rPr lang="zh-CN" altLang="en-US" b="0" i="0" dirty="0">
                <a:solidFill>
                  <a:srgbClr val="333333"/>
                </a:solidFill>
                <a:effectLst/>
                <a:latin typeface="pingfang SC"/>
              </a:rPr>
              <a:t>将 </a:t>
            </a:r>
            <a:r>
              <a:rPr lang="en-US" altLang="zh-CN" b="0" i="0" dirty="0" err="1">
                <a:solidFill>
                  <a:srgbClr val="333333"/>
                </a:solidFill>
                <a:effectLst/>
                <a:latin typeface="pingfang SC"/>
              </a:rPr>
              <a:t>MoE</a:t>
            </a:r>
            <a:r>
              <a:rPr lang="en-US" altLang="zh-CN" b="0" i="0" dirty="0">
                <a:solidFill>
                  <a:srgbClr val="333333"/>
                </a:solidFill>
                <a:effectLst/>
                <a:latin typeface="pingfang SC"/>
              </a:rPr>
              <a:t> </a:t>
            </a:r>
            <a:r>
              <a:rPr lang="zh-CN" altLang="en-US" b="0" i="0" dirty="0">
                <a:solidFill>
                  <a:srgbClr val="333333"/>
                </a:solidFill>
                <a:effectLst/>
                <a:latin typeface="pingfang SC"/>
              </a:rPr>
              <a:t>风格的架构与 </a:t>
            </a:r>
            <a:r>
              <a:rPr lang="en-US" altLang="zh-CN" b="0" i="0" dirty="0">
                <a:solidFill>
                  <a:srgbClr val="333333"/>
                </a:solidFill>
                <a:effectLst/>
                <a:latin typeface="pingfang SC"/>
              </a:rPr>
              <a:t>Transformer </a:t>
            </a:r>
            <a:r>
              <a:rPr lang="zh-CN" altLang="en-US" b="0" i="0" dirty="0">
                <a:solidFill>
                  <a:srgbClr val="333333"/>
                </a:solidFill>
                <a:effectLst/>
                <a:latin typeface="pingfang SC"/>
              </a:rPr>
              <a:t>模型架构相结合 ，与密集的 </a:t>
            </a:r>
            <a:r>
              <a:rPr lang="en-US" altLang="zh-CN" b="0" i="0" dirty="0">
                <a:solidFill>
                  <a:srgbClr val="333333"/>
                </a:solidFill>
                <a:effectLst/>
                <a:latin typeface="pingfang SC"/>
              </a:rPr>
              <a:t>T5-Base Transformer </a:t>
            </a:r>
            <a:r>
              <a:rPr lang="zh-CN" altLang="en-US" b="0" i="0" dirty="0">
                <a:solidFill>
                  <a:srgbClr val="333333"/>
                </a:solidFill>
                <a:effectLst/>
                <a:latin typeface="pingfang SC"/>
              </a:rPr>
              <a:t>模型相比，训练时间和效率提高了 </a:t>
            </a:r>
            <a:r>
              <a:rPr lang="en-US" altLang="zh-CN" b="0" i="0" dirty="0">
                <a:solidFill>
                  <a:srgbClr val="333333"/>
                </a:solidFill>
                <a:effectLst/>
                <a:latin typeface="pingfang SC"/>
              </a:rPr>
              <a:t>7 </a:t>
            </a:r>
            <a:r>
              <a:rPr lang="zh-CN" altLang="en-US" b="0" i="0" dirty="0">
                <a:solidFill>
                  <a:srgbClr val="333333"/>
                </a:solidFill>
                <a:effectLst/>
                <a:latin typeface="pingfang SC"/>
              </a:rPr>
              <a:t>倍。</a:t>
            </a:r>
          </a:p>
          <a:p>
            <a:pPr algn="l"/>
            <a:r>
              <a:rPr lang="zh-CN" altLang="en-US" b="0" i="0" dirty="0">
                <a:solidFill>
                  <a:srgbClr val="333333"/>
                </a:solidFill>
                <a:effectLst/>
                <a:latin typeface="pingfang SC"/>
              </a:rPr>
              <a:t>但在计算机视觉领域，当前几乎所有的高性能网络都还是密集的。接下来，</a:t>
            </a:r>
            <a:r>
              <a:rPr lang="en-US" altLang="zh-CN" b="0" i="0" dirty="0" err="1">
                <a:solidFill>
                  <a:srgbClr val="333333"/>
                </a:solidFill>
                <a:effectLst/>
                <a:latin typeface="pingfang SC"/>
              </a:rPr>
              <a:t>MoE</a:t>
            </a:r>
            <a:r>
              <a:rPr lang="en-US" altLang="zh-CN" b="0" i="0" dirty="0">
                <a:solidFill>
                  <a:srgbClr val="333333"/>
                </a:solidFill>
                <a:effectLst/>
                <a:latin typeface="pingfang SC"/>
              </a:rPr>
              <a:t> </a:t>
            </a:r>
            <a:r>
              <a:rPr lang="zh-CN" altLang="en-US" b="0" i="0" dirty="0">
                <a:solidFill>
                  <a:srgbClr val="333333"/>
                </a:solidFill>
                <a:effectLst/>
                <a:latin typeface="pingfang SC"/>
              </a:rPr>
              <a:t>会成为计算机视觉的未来吗？</a:t>
            </a:r>
          </a:p>
          <a:p>
            <a:endParaRPr lang="zh-CN" altLang="en-US" dirty="0"/>
          </a:p>
        </p:txBody>
      </p:sp>
      <p:sp>
        <p:nvSpPr>
          <p:cNvPr id="4" name="灯片编号占位符 3"/>
          <p:cNvSpPr>
            <a:spLocks noGrp="1"/>
          </p:cNvSpPr>
          <p:nvPr>
            <p:ph type="sldNum" sz="quarter" idx="5"/>
          </p:nvPr>
        </p:nvSpPr>
        <p:spPr/>
        <p:txBody>
          <a:bodyPr/>
          <a:lstStyle/>
          <a:p>
            <a:fld id="{11064C30-CC22-474C-86F5-205385A6189E}" type="slidenum">
              <a:rPr lang="zh-CN" altLang="en-US" smtClean="0"/>
              <a:t>28</a:t>
            </a:fld>
            <a:endParaRPr lang="zh-CN" altLang="en-US"/>
          </a:p>
        </p:txBody>
      </p:sp>
    </p:spTree>
    <p:extLst>
      <p:ext uri="{BB962C8B-B14F-4D97-AF65-F5344CB8AC3E}">
        <p14:creationId xmlns:p14="http://schemas.microsoft.com/office/powerpoint/2010/main" val="94131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研究人员报告说，多任务学习模型可以通过利用正则化和迁移学习来改进对所有任务的模型预测 </a:t>
            </a:r>
            <a:r>
              <a:rPr lang="en-US" altLang="zh-CN" b="0" i="0" dirty="0">
                <a:solidFill>
                  <a:srgbClr val="121212"/>
                </a:solidFill>
                <a:effectLst/>
                <a:latin typeface="-apple-system"/>
              </a:rPr>
              <a:t>[8]</a:t>
            </a:r>
            <a:r>
              <a:rPr lang="zh-CN" altLang="en-US" b="0" i="0" dirty="0">
                <a:solidFill>
                  <a:srgbClr val="121212"/>
                </a:solidFill>
                <a:effectLst/>
                <a:latin typeface="-apple-system"/>
              </a:rPr>
              <a:t>。然而，在实践中，多任务学习模型并不总是在所有任务上都优于相应的单任务模型 </a:t>
            </a:r>
            <a:r>
              <a:rPr lang="en-US" altLang="zh-CN" b="0" i="0" dirty="0">
                <a:solidFill>
                  <a:srgbClr val="121212"/>
                </a:solidFill>
                <a:effectLst/>
                <a:latin typeface="-apple-system"/>
              </a:rPr>
              <a:t>[23, 26]</a:t>
            </a:r>
            <a:r>
              <a:rPr lang="zh-CN" altLang="en-US" b="0" i="0" dirty="0">
                <a:solidFill>
                  <a:srgbClr val="121212"/>
                </a:solidFill>
                <a:effectLst/>
                <a:latin typeface="-apple-system"/>
              </a:rPr>
              <a:t>。事实上，许多基于 </a:t>
            </a:r>
            <a:r>
              <a:rPr lang="en-US" altLang="zh-CN" b="0" i="0" dirty="0">
                <a:solidFill>
                  <a:srgbClr val="121212"/>
                </a:solidFill>
                <a:effectLst/>
                <a:latin typeface="-apple-system"/>
              </a:rPr>
              <a:t>DNN </a:t>
            </a:r>
            <a:r>
              <a:rPr lang="zh-CN" altLang="en-US" b="0" i="0" dirty="0">
                <a:solidFill>
                  <a:srgbClr val="121212"/>
                </a:solidFill>
                <a:effectLst/>
                <a:latin typeface="-apple-system"/>
              </a:rPr>
              <a:t>的多任务学习模型对数据分布差异和任务之间的关系等因素很敏感 </a:t>
            </a:r>
            <a:r>
              <a:rPr lang="en-US" altLang="zh-CN" b="0" i="0" dirty="0">
                <a:solidFill>
                  <a:srgbClr val="121212"/>
                </a:solidFill>
                <a:effectLst/>
                <a:latin typeface="-apple-system"/>
              </a:rPr>
              <a:t>[15, 34]</a:t>
            </a:r>
            <a:r>
              <a:rPr lang="zh-CN" altLang="en-US" b="0" i="0" dirty="0">
                <a:solidFill>
                  <a:srgbClr val="121212"/>
                </a:solidFill>
                <a:effectLst/>
                <a:latin typeface="-apple-system"/>
              </a:rPr>
              <a:t>。任务差异的内在冲突实际上会损害至少某些任务的预测，特别是当模型参数在所有任务之间广泛共享时。</a:t>
            </a:r>
          </a:p>
          <a:p>
            <a:pPr algn="l"/>
            <a:r>
              <a:rPr lang="zh-CN" altLang="en-US" b="0" i="0" dirty="0">
                <a:solidFill>
                  <a:srgbClr val="121212"/>
                </a:solidFill>
                <a:effectLst/>
                <a:latin typeface="-apple-system"/>
              </a:rPr>
              <a:t>先前的工作 </a:t>
            </a:r>
            <a:r>
              <a:rPr lang="en-US" altLang="zh-CN" b="0" i="0" dirty="0">
                <a:solidFill>
                  <a:srgbClr val="121212"/>
                </a:solidFill>
                <a:effectLst/>
                <a:latin typeface="-apple-system"/>
              </a:rPr>
              <a:t>[4, 6, 8] </a:t>
            </a:r>
            <a:r>
              <a:rPr lang="zh-CN" altLang="en-US" b="0" i="0" dirty="0">
                <a:solidFill>
                  <a:srgbClr val="121212"/>
                </a:solidFill>
                <a:effectLst/>
                <a:latin typeface="-apple-system"/>
              </a:rPr>
              <a:t>通过为每个任务假设特定的数据生成过程，根据假设测量任务差异，然后根据任务的不同程度提出建议，研究了多任务学习中的任务差异</a:t>
            </a:r>
            <a:r>
              <a:rPr lang="en-US" altLang="zh-CN" b="0" i="0" dirty="0">
                <a:solidFill>
                  <a:srgbClr val="121212"/>
                </a:solidFill>
                <a:effectLst/>
                <a:latin typeface="-apple-system"/>
              </a:rPr>
              <a:t>.</a:t>
            </a:r>
            <a:r>
              <a:rPr lang="zh-CN" altLang="en-US" b="0" i="0" dirty="0">
                <a:solidFill>
                  <a:srgbClr val="121212"/>
                </a:solidFill>
                <a:effectLst/>
                <a:latin typeface="-apple-system"/>
              </a:rPr>
              <a:t>但是，由于实际应用程序通常具有更复杂的数据模式，因此通常很难衡量任务差异并利用这些先前工作的建议方法。</a:t>
            </a:r>
          </a:p>
          <a:p>
            <a:pPr algn="l"/>
            <a:r>
              <a:rPr lang="zh-CN" altLang="en-US" b="0" i="0" dirty="0">
                <a:solidFill>
                  <a:srgbClr val="121212"/>
                </a:solidFill>
                <a:effectLst/>
                <a:latin typeface="-apple-system"/>
              </a:rPr>
              <a:t>最近的几项工作提出了新的建模技术来处理多任务学习中的任务差异，而不依赖于明确的任务差异测量 </a:t>
            </a:r>
            <a:r>
              <a:rPr lang="en-US" altLang="zh-CN" b="0" i="0" dirty="0">
                <a:solidFill>
                  <a:srgbClr val="121212"/>
                </a:solidFill>
                <a:effectLst/>
                <a:latin typeface="-apple-system"/>
              </a:rPr>
              <a:t>[15, 27, 34]</a:t>
            </a:r>
            <a:r>
              <a:rPr lang="zh-CN" altLang="en-US" b="0" i="0" dirty="0">
                <a:solidFill>
                  <a:srgbClr val="121212"/>
                </a:solidFill>
                <a:effectLst/>
                <a:latin typeface="-apple-system"/>
              </a:rPr>
              <a:t>。然而，这些技术通常涉及为每个任务添加更多模型参数以适应任务差异。由于大规模推荐系统可能包含数百万或数十亿个参数，这些附加参数通常受到约束，这可能会损害模型质量。由于服务资源有限，这些参数的额外计算成本在实际生产环境中也常常令人望而却步。</a:t>
            </a:r>
          </a:p>
          <a:p>
            <a:pPr algn="l" fontAlgn="base" latinLnBrk="1"/>
            <a:r>
              <a:rPr lang="zh-CN" altLang="en-US" b="0" i="0" dirty="0">
                <a:solidFill>
                  <a:srgbClr val="2F2F2F"/>
                </a:solidFill>
                <a:effectLst/>
                <a:latin typeface="-apple-system"/>
              </a:rPr>
              <a:t>说到底，多任务学习的本质就是共享表示以及相关任务的相互影响。通常，相似的子任务也拥有比较接近的底层特征，那么在多任务学习中，他们就可以很好地进行底层特征共享；而对于不相似的子任务，他们的底层表示差异很大，在进行参数共享时很有可能会互相冲突或噪声太多，导致多任务学习的模型效果不佳。</a:t>
            </a:r>
          </a:p>
          <a:p>
            <a:pPr algn="l" fontAlgn="base" latinLnBrk="1"/>
            <a:r>
              <a:rPr lang="zh-CN" altLang="en-US" b="0" i="0" dirty="0">
                <a:solidFill>
                  <a:srgbClr val="2F2F2F"/>
                </a:solidFill>
                <a:effectLst/>
                <a:latin typeface="-apple-system"/>
              </a:rPr>
              <a:t>实际的应用场景中，我们可能不止有像 </a:t>
            </a:r>
            <a:r>
              <a:rPr lang="en-US" altLang="zh-CN" b="0" i="0" dirty="0">
                <a:solidFill>
                  <a:srgbClr val="2F2F2F"/>
                </a:solidFill>
                <a:effectLst/>
                <a:latin typeface="-apple-system"/>
              </a:rPr>
              <a:t>CTR</a:t>
            </a:r>
            <a:r>
              <a:rPr lang="zh-CN" altLang="en-US" b="0" i="0" dirty="0">
                <a:solidFill>
                  <a:srgbClr val="2F2F2F"/>
                </a:solidFill>
                <a:effectLst/>
                <a:latin typeface="-apple-system"/>
              </a:rPr>
              <a:t>、</a:t>
            </a:r>
            <a:r>
              <a:rPr lang="en-US" altLang="zh-CN" b="0" i="0" dirty="0">
                <a:solidFill>
                  <a:srgbClr val="2F2F2F"/>
                </a:solidFill>
                <a:effectLst/>
                <a:latin typeface="-apple-system"/>
              </a:rPr>
              <a:t>CVR </a:t>
            </a:r>
            <a:r>
              <a:rPr lang="zh-CN" altLang="en-US" b="0" i="0" dirty="0">
                <a:solidFill>
                  <a:srgbClr val="2F2F2F"/>
                </a:solidFill>
                <a:effectLst/>
                <a:latin typeface="-apple-system"/>
              </a:rPr>
              <a:t>这样的非常相关的子任务，还会遇到子任务间关系没那么紧密的多任务学习场景，而且很多情况下，你很难判断任务在数据层面是否是相似的。所以多任务学习如何在相关性不高的任务上获得好效果是一件很有挑战性也很有实际意义的事，这也是本小节所提到的模型 “</a:t>
            </a:r>
            <a:r>
              <a:rPr lang="en-US" altLang="zh-CN" b="0" i="0" dirty="0" err="1">
                <a:solidFill>
                  <a:srgbClr val="2F2F2F"/>
                </a:solidFill>
                <a:effectLst/>
                <a:latin typeface="-apple-system"/>
              </a:rPr>
              <a:t>MMoE</a:t>
            </a:r>
            <a:r>
              <a:rPr lang="en-US" altLang="zh-CN" b="0" i="0" dirty="0">
                <a:solidFill>
                  <a:srgbClr val="2F2F2F"/>
                </a:solidFill>
                <a:effectLst/>
                <a:latin typeface="-apple-system"/>
              </a:rPr>
              <a:t>” </a:t>
            </a:r>
            <a:r>
              <a:rPr lang="zh-CN" altLang="en-US" b="0" i="0" dirty="0">
                <a:solidFill>
                  <a:srgbClr val="2F2F2F"/>
                </a:solidFill>
                <a:effectLst/>
                <a:latin typeface="-apple-system"/>
              </a:rPr>
              <a:t>主要解决的问题。</a:t>
            </a:r>
          </a:p>
          <a:p>
            <a:pPr algn="l" fontAlgn="base" latinLnBrk="1"/>
            <a:r>
              <a:rPr lang="zh-CN" altLang="en-US" b="0" i="0" dirty="0">
                <a:solidFill>
                  <a:srgbClr val="2F2F2F"/>
                </a:solidFill>
                <a:effectLst/>
                <a:latin typeface="-apple-system"/>
              </a:rPr>
              <a:t>其实在 </a:t>
            </a:r>
            <a:r>
              <a:rPr lang="en-US" altLang="zh-CN" b="0" i="0" dirty="0" err="1">
                <a:solidFill>
                  <a:srgbClr val="2F2F2F"/>
                </a:solidFill>
                <a:effectLst/>
                <a:latin typeface="-apple-system"/>
              </a:rPr>
              <a:t>MMoE</a:t>
            </a:r>
            <a:r>
              <a:rPr lang="en-US" altLang="zh-CN" b="0" i="0" dirty="0">
                <a:solidFill>
                  <a:srgbClr val="2F2F2F"/>
                </a:solidFill>
                <a:effectLst/>
                <a:latin typeface="-apple-system"/>
              </a:rPr>
              <a:t> </a:t>
            </a:r>
            <a:r>
              <a:rPr lang="zh-CN" altLang="en-US" b="0" i="0" dirty="0">
                <a:solidFill>
                  <a:srgbClr val="2F2F2F"/>
                </a:solidFill>
                <a:effectLst/>
                <a:latin typeface="-apple-system"/>
              </a:rPr>
              <a:t>之前，已经有一些其他结构来解决这个问题了，比如两个任务的参数不共用，而是对不同任务的参数增加 </a:t>
            </a:r>
            <a:r>
              <a:rPr lang="en-US" altLang="zh-CN" b="0" i="0" dirty="0">
                <a:solidFill>
                  <a:srgbClr val="2F2F2F"/>
                </a:solidFill>
                <a:effectLst/>
                <a:latin typeface="-apple-system"/>
              </a:rPr>
              <a:t>L2 </a:t>
            </a:r>
            <a:r>
              <a:rPr lang="zh-CN" altLang="en-US" b="0" i="0" dirty="0">
                <a:solidFill>
                  <a:srgbClr val="2F2F2F"/>
                </a:solidFill>
                <a:effectLst/>
                <a:latin typeface="-apple-system"/>
              </a:rPr>
              <a:t>范数的限制；或者对每个任务分别学习一套隐层然后学习所有隐层的组合。这些结构和 </a:t>
            </a:r>
            <a:r>
              <a:rPr lang="en-US" altLang="zh-CN" b="0" i="0" dirty="0">
                <a:solidFill>
                  <a:srgbClr val="2F2F2F"/>
                </a:solidFill>
                <a:effectLst/>
                <a:latin typeface="-apple-system"/>
              </a:rPr>
              <a:t>Shared-Bottom </a:t>
            </a:r>
            <a:r>
              <a:rPr lang="zh-CN" altLang="en-US" b="0" i="0" dirty="0">
                <a:solidFill>
                  <a:srgbClr val="2F2F2F"/>
                </a:solidFill>
                <a:effectLst/>
                <a:latin typeface="-apple-system"/>
              </a:rPr>
              <a:t>结构相比，其构成的模型会针对每个任务添加更多参数以适应任务间差异，虽然能够带来一定的效果提升，但是增加了更多的参数也就意味着需要更大的数据样本来训练模型，而且这些方法会使模型变得更复杂，也不利于在真实生产环境中部署使用</a:t>
            </a:r>
          </a:p>
          <a:p>
            <a:endParaRPr lang="zh-CN" altLang="en-US" dirty="0"/>
          </a:p>
        </p:txBody>
      </p:sp>
      <p:sp>
        <p:nvSpPr>
          <p:cNvPr id="4" name="灯片编号占位符 3"/>
          <p:cNvSpPr>
            <a:spLocks noGrp="1"/>
          </p:cNvSpPr>
          <p:nvPr>
            <p:ph type="sldNum" sz="quarter" idx="5"/>
          </p:nvPr>
        </p:nvSpPr>
        <p:spPr/>
        <p:txBody>
          <a:bodyPr/>
          <a:lstStyle/>
          <a:p>
            <a:fld id="{11064C30-CC22-474C-86F5-205385A6189E}" type="slidenum">
              <a:rPr lang="zh-CN" altLang="en-US" smtClean="0"/>
              <a:t>6</a:t>
            </a:fld>
            <a:endParaRPr lang="zh-CN" altLang="en-US"/>
          </a:p>
        </p:txBody>
      </p:sp>
    </p:spTree>
    <p:extLst>
      <p:ext uri="{BB962C8B-B14F-4D97-AF65-F5344CB8AC3E}">
        <p14:creationId xmlns:p14="http://schemas.microsoft.com/office/powerpoint/2010/main" val="334852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064C30-CC22-474C-86F5-205385A6189E}" type="slidenum">
              <a:rPr lang="zh-CN" altLang="en-US" smtClean="0"/>
              <a:t>7</a:t>
            </a:fld>
            <a:endParaRPr lang="zh-CN" altLang="en-US"/>
          </a:p>
        </p:txBody>
      </p:sp>
    </p:spTree>
    <p:extLst>
      <p:ext uri="{BB962C8B-B14F-4D97-AF65-F5344CB8AC3E}">
        <p14:creationId xmlns:p14="http://schemas.microsoft.com/office/powerpoint/2010/main" val="1630931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064C30-CC22-474C-86F5-205385A6189E}" type="slidenum">
              <a:rPr lang="zh-CN" altLang="en-US" smtClean="0"/>
              <a:t>8</a:t>
            </a:fld>
            <a:endParaRPr lang="zh-CN" altLang="en-US"/>
          </a:p>
        </p:txBody>
      </p:sp>
    </p:spTree>
    <p:extLst>
      <p:ext uri="{BB962C8B-B14F-4D97-AF65-F5344CB8AC3E}">
        <p14:creationId xmlns:p14="http://schemas.microsoft.com/office/powerpoint/2010/main" val="388179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21212"/>
                </a:solidFill>
                <a:effectLst/>
                <a:latin typeface="-apple-system"/>
              </a:rPr>
              <a:t>Share-Bottom</a:t>
            </a:r>
            <a:r>
              <a:rPr lang="zh-CN" altLang="en-US" b="0" i="0" dirty="0">
                <a:solidFill>
                  <a:srgbClr val="121212"/>
                </a:solidFill>
                <a:effectLst/>
                <a:latin typeface="-apple-system"/>
              </a:rPr>
              <a:t>的结构过于简单，对于相关性差的任务之间共享信息会导致效果变差。为了解决这个问题，</a:t>
            </a:r>
            <a:r>
              <a:rPr lang="en-US" altLang="zh-CN" b="0" i="0" dirty="0" err="1">
                <a:solidFill>
                  <a:srgbClr val="121212"/>
                </a:solidFill>
                <a:effectLst/>
                <a:latin typeface="-apple-system"/>
              </a:rPr>
              <a:t>MMoE</a:t>
            </a:r>
            <a:r>
              <a:rPr lang="zh-CN" altLang="en-US" b="0" i="0" dirty="0">
                <a:solidFill>
                  <a:srgbClr val="121212"/>
                </a:solidFill>
                <a:effectLst/>
                <a:latin typeface="-apple-system"/>
              </a:rPr>
              <a:t>采用了类似集成学习的思想，用若干个专家模型</a:t>
            </a:r>
            <a:r>
              <a:rPr lang="en-US" altLang="zh-CN" b="0" i="0" dirty="0">
                <a:solidFill>
                  <a:srgbClr val="121212"/>
                </a:solidFill>
                <a:effectLst/>
                <a:latin typeface="-apple-system"/>
              </a:rPr>
              <a:t>(expert model)</a:t>
            </a:r>
            <a:r>
              <a:rPr lang="zh-CN" altLang="en-US" b="0" i="0" dirty="0">
                <a:solidFill>
                  <a:srgbClr val="121212"/>
                </a:solidFill>
                <a:effectLst/>
                <a:latin typeface="-apple-system"/>
              </a:rPr>
              <a:t>加权影响子任务，门控机制（</a:t>
            </a:r>
            <a:r>
              <a:rPr lang="en-US" altLang="zh-CN" b="0" i="0" dirty="0">
                <a:solidFill>
                  <a:srgbClr val="121212"/>
                </a:solidFill>
                <a:effectLst/>
                <a:latin typeface="-apple-system"/>
              </a:rPr>
              <a:t>Gate</a:t>
            </a:r>
            <a:r>
              <a:rPr lang="zh-CN" altLang="en-US" b="0" i="0" dirty="0">
                <a:solidFill>
                  <a:srgbClr val="121212"/>
                </a:solidFill>
                <a:effectLst/>
                <a:latin typeface="-apple-system"/>
              </a:rPr>
              <a:t>）就是训练不同专家的影响因子，最终通过</a:t>
            </a:r>
            <a:r>
              <a:rPr lang="en-US" altLang="zh-CN" b="0" i="0" dirty="0" err="1">
                <a:solidFill>
                  <a:srgbClr val="121212"/>
                </a:solidFill>
                <a:effectLst/>
                <a:latin typeface="-apple-system"/>
              </a:rPr>
              <a:t>softmax</a:t>
            </a:r>
            <a:r>
              <a:rPr lang="zh-CN" altLang="en-US" b="0" i="0" dirty="0">
                <a:solidFill>
                  <a:srgbClr val="121212"/>
                </a:solidFill>
                <a:effectLst/>
                <a:latin typeface="-apple-system"/>
              </a:rPr>
              <a:t>输出不同专家的权重。如果对于所有子任务只有一套</a:t>
            </a:r>
            <a:r>
              <a:rPr lang="en-US" altLang="zh-CN" b="0" i="0" dirty="0">
                <a:solidFill>
                  <a:srgbClr val="121212"/>
                </a:solidFill>
                <a:effectLst/>
                <a:latin typeface="-apple-system"/>
              </a:rPr>
              <a:t>Gate</a:t>
            </a:r>
            <a:r>
              <a:rPr lang="zh-CN" altLang="en-US" b="0" i="0" dirty="0">
                <a:solidFill>
                  <a:srgbClr val="121212"/>
                </a:solidFill>
                <a:effectLst/>
                <a:latin typeface="-apple-system"/>
              </a:rPr>
              <a:t>就是</a:t>
            </a:r>
            <a:r>
              <a:rPr lang="en-US" altLang="zh-CN" b="0" i="0" dirty="0" err="1">
                <a:solidFill>
                  <a:srgbClr val="121212"/>
                </a:solidFill>
                <a:effectLst/>
                <a:latin typeface="-apple-system"/>
              </a:rPr>
              <a:t>MoE</a:t>
            </a:r>
            <a:r>
              <a:rPr lang="zh-CN" altLang="en-US" b="0" i="0" dirty="0">
                <a:solidFill>
                  <a:srgbClr val="121212"/>
                </a:solidFill>
                <a:effectLst/>
                <a:latin typeface="-apple-system"/>
              </a:rPr>
              <a:t>模型，但是更好的处理方式是每个子任务都有一个属于自己的</a:t>
            </a:r>
            <a:r>
              <a:rPr lang="en-US" altLang="zh-CN" b="0" i="0" dirty="0">
                <a:solidFill>
                  <a:srgbClr val="121212"/>
                </a:solidFill>
                <a:effectLst/>
                <a:latin typeface="-apple-system"/>
              </a:rPr>
              <a:t>Gate</a:t>
            </a:r>
            <a:r>
              <a:rPr lang="zh-CN" altLang="en-US" b="0" i="0" dirty="0">
                <a:solidFill>
                  <a:srgbClr val="121212"/>
                </a:solidFill>
                <a:effectLst/>
                <a:latin typeface="-apple-system"/>
              </a:rPr>
              <a:t>，升级为</a:t>
            </a:r>
            <a:r>
              <a:rPr lang="en-US" altLang="zh-CN" b="0" i="0" dirty="0" err="1">
                <a:solidFill>
                  <a:srgbClr val="121212"/>
                </a:solidFill>
                <a:effectLst/>
                <a:latin typeface="-apple-system"/>
              </a:rPr>
              <a:t>MMoE</a:t>
            </a:r>
            <a:r>
              <a:rPr lang="zh-CN" altLang="en-US" b="0" i="0" dirty="0">
                <a:solidFill>
                  <a:srgbClr val="121212"/>
                </a:solidFill>
                <a:effectLst/>
                <a:latin typeface="-apple-system"/>
              </a:rPr>
              <a:t>模型，</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1064C30-CC22-474C-86F5-205385A6189E}" type="slidenum">
              <a:rPr lang="zh-CN" altLang="en-US" smtClean="0"/>
              <a:t>9</a:t>
            </a:fld>
            <a:endParaRPr lang="zh-CN" altLang="en-US"/>
          </a:p>
        </p:txBody>
      </p:sp>
    </p:spTree>
    <p:extLst>
      <p:ext uri="{BB962C8B-B14F-4D97-AF65-F5344CB8AC3E}">
        <p14:creationId xmlns:p14="http://schemas.microsoft.com/office/powerpoint/2010/main" val="3670368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fontAlgn="base">
              <a:buFont typeface="Arial" panose="020B0604020202020204" pitchFamily="34" charset="0"/>
              <a:buChar char="•"/>
            </a:pPr>
            <a:r>
              <a:rPr lang="en-US" altLang="zh-CN" b="0" i="0" dirty="0" err="1">
                <a:solidFill>
                  <a:srgbClr val="2F3C4E"/>
                </a:solidFill>
                <a:effectLst/>
                <a:latin typeface="-apple-system"/>
              </a:rPr>
              <a:t>OMoE</a:t>
            </a:r>
            <a:r>
              <a:rPr lang="en-US" altLang="zh-CN" b="0" i="0" dirty="0">
                <a:solidFill>
                  <a:srgbClr val="2F3C4E"/>
                </a:solidFill>
                <a:effectLst/>
                <a:latin typeface="-apple-system"/>
              </a:rPr>
              <a:t> </a:t>
            </a:r>
            <a:r>
              <a:rPr lang="zh-CN" altLang="en-US" b="0" i="0" dirty="0">
                <a:solidFill>
                  <a:srgbClr val="2F3C4E"/>
                </a:solidFill>
                <a:effectLst/>
                <a:latin typeface="-apple-system"/>
              </a:rPr>
              <a:t>和 </a:t>
            </a:r>
            <a:r>
              <a:rPr lang="en-US" altLang="zh-CN" b="0" i="0" dirty="0" err="1">
                <a:solidFill>
                  <a:srgbClr val="2F3C4E"/>
                </a:solidFill>
                <a:effectLst/>
                <a:latin typeface="-apple-system"/>
              </a:rPr>
              <a:t>MMoE</a:t>
            </a:r>
            <a:r>
              <a:rPr lang="en-US" altLang="zh-CN" b="0" i="0" dirty="0">
                <a:solidFill>
                  <a:srgbClr val="2F3C4E"/>
                </a:solidFill>
                <a:effectLst/>
                <a:latin typeface="-apple-system"/>
              </a:rPr>
              <a:t> </a:t>
            </a:r>
            <a:r>
              <a:rPr lang="zh-CN" altLang="en-US" b="0" i="0" dirty="0">
                <a:solidFill>
                  <a:srgbClr val="2F3C4E"/>
                </a:solidFill>
                <a:effectLst/>
                <a:latin typeface="-apple-system"/>
              </a:rPr>
              <a:t>的效果在不同相关度任务的数据中都好于 </a:t>
            </a:r>
            <a:r>
              <a:rPr lang="en-US" altLang="zh-CN" b="0" i="0" dirty="0">
                <a:solidFill>
                  <a:srgbClr val="2F3C4E"/>
                </a:solidFill>
                <a:effectLst/>
                <a:latin typeface="-apple-system"/>
              </a:rPr>
              <a:t>Shared-Bottom</a:t>
            </a:r>
            <a:r>
              <a:rPr lang="zh-CN" altLang="en-US" b="0" i="0" dirty="0">
                <a:solidFill>
                  <a:srgbClr val="2F3C4E"/>
                </a:solidFill>
                <a:effectLst/>
                <a:latin typeface="-apple-system"/>
              </a:rPr>
              <a:t>；</a:t>
            </a:r>
          </a:p>
          <a:p>
            <a:pPr algn="l" fontAlgn="base">
              <a:buFont typeface="Arial" panose="020B0604020202020204" pitchFamily="34" charset="0"/>
              <a:buChar char="•"/>
            </a:pPr>
            <a:r>
              <a:rPr lang="zh-CN" altLang="en-US" b="0" i="0" dirty="0">
                <a:solidFill>
                  <a:srgbClr val="2F3C4E"/>
                </a:solidFill>
                <a:effectLst/>
                <a:latin typeface="-apple-system"/>
              </a:rPr>
              <a:t>如果任务相关度非常高，则 </a:t>
            </a:r>
            <a:r>
              <a:rPr lang="en-US" altLang="zh-CN" b="0" i="0" dirty="0" err="1">
                <a:solidFill>
                  <a:srgbClr val="2F3C4E"/>
                </a:solidFill>
                <a:effectLst/>
                <a:latin typeface="-apple-system"/>
              </a:rPr>
              <a:t>OMoE</a:t>
            </a:r>
            <a:r>
              <a:rPr lang="en-US" altLang="zh-CN" b="0" i="0" dirty="0">
                <a:solidFill>
                  <a:srgbClr val="2F3C4E"/>
                </a:solidFill>
                <a:effectLst/>
                <a:latin typeface="-apple-system"/>
              </a:rPr>
              <a:t> </a:t>
            </a:r>
            <a:r>
              <a:rPr lang="zh-CN" altLang="en-US" b="0" i="0" dirty="0">
                <a:solidFill>
                  <a:srgbClr val="2F3C4E"/>
                </a:solidFill>
                <a:effectLst/>
                <a:latin typeface="-apple-system"/>
              </a:rPr>
              <a:t>和 </a:t>
            </a:r>
            <a:r>
              <a:rPr lang="en-US" altLang="zh-CN" b="0" i="0" dirty="0" err="1">
                <a:solidFill>
                  <a:srgbClr val="2F3C4E"/>
                </a:solidFill>
                <a:effectLst/>
                <a:latin typeface="-apple-system"/>
              </a:rPr>
              <a:t>MMoE</a:t>
            </a:r>
            <a:r>
              <a:rPr lang="en-US" altLang="zh-CN" b="0" i="0" dirty="0">
                <a:solidFill>
                  <a:srgbClr val="2F3C4E"/>
                </a:solidFill>
                <a:effectLst/>
                <a:latin typeface="-apple-system"/>
              </a:rPr>
              <a:t> </a:t>
            </a:r>
            <a:r>
              <a:rPr lang="zh-CN" altLang="en-US" b="0" i="0" dirty="0">
                <a:solidFill>
                  <a:srgbClr val="2F3C4E"/>
                </a:solidFill>
                <a:effectLst/>
                <a:latin typeface="-apple-system"/>
              </a:rPr>
              <a:t>的效果近似；</a:t>
            </a:r>
          </a:p>
          <a:p>
            <a:pPr algn="l" fontAlgn="base">
              <a:buFont typeface="Arial" panose="020B0604020202020204" pitchFamily="34" charset="0"/>
              <a:buChar char="•"/>
            </a:pPr>
            <a:r>
              <a:rPr lang="zh-CN" altLang="en-US" b="0" i="0" dirty="0">
                <a:solidFill>
                  <a:srgbClr val="2F3C4E"/>
                </a:solidFill>
                <a:effectLst/>
                <a:latin typeface="-apple-system"/>
              </a:rPr>
              <a:t>但是如果任务相关度很低，则 </a:t>
            </a:r>
            <a:r>
              <a:rPr lang="en-US" altLang="zh-CN" b="0" i="0" dirty="0" err="1">
                <a:solidFill>
                  <a:srgbClr val="2F3C4E"/>
                </a:solidFill>
                <a:effectLst/>
                <a:latin typeface="-apple-system"/>
              </a:rPr>
              <a:t>OMoE</a:t>
            </a:r>
            <a:r>
              <a:rPr lang="en-US" altLang="zh-CN" b="0" i="0" dirty="0">
                <a:solidFill>
                  <a:srgbClr val="2F3C4E"/>
                </a:solidFill>
                <a:effectLst/>
                <a:latin typeface="-apple-system"/>
              </a:rPr>
              <a:t> </a:t>
            </a:r>
            <a:r>
              <a:rPr lang="zh-CN" altLang="en-US" b="0" i="0" dirty="0">
                <a:solidFill>
                  <a:srgbClr val="2F3C4E"/>
                </a:solidFill>
                <a:effectLst/>
                <a:latin typeface="-apple-system"/>
              </a:rPr>
              <a:t>的效果相对于 </a:t>
            </a:r>
            <a:r>
              <a:rPr lang="en-US" altLang="zh-CN" b="0" i="0" dirty="0" err="1">
                <a:solidFill>
                  <a:srgbClr val="2F3C4E"/>
                </a:solidFill>
                <a:effectLst/>
                <a:latin typeface="-apple-system"/>
              </a:rPr>
              <a:t>MMoE</a:t>
            </a:r>
            <a:r>
              <a:rPr lang="en-US" altLang="zh-CN" b="0" i="0" dirty="0">
                <a:solidFill>
                  <a:srgbClr val="2F3C4E"/>
                </a:solidFill>
                <a:effectLst/>
                <a:latin typeface="-apple-system"/>
              </a:rPr>
              <a:t> </a:t>
            </a:r>
            <a:r>
              <a:rPr lang="zh-CN" altLang="en-US" b="0" i="0" dirty="0">
                <a:solidFill>
                  <a:srgbClr val="2F3C4E"/>
                </a:solidFill>
                <a:effectLst/>
                <a:latin typeface="-apple-system"/>
              </a:rPr>
              <a:t>明显下降，说明 </a:t>
            </a:r>
            <a:r>
              <a:rPr lang="en-US" altLang="zh-CN" b="1" i="0" dirty="0" err="1">
                <a:solidFill>
                  <a:srgbClr val="2F3C4E"/>
                </a:solidFill>
                <a:effectLst/>
                <a:latin typeface="inherit"/>
              </a:rPr>
              <a:t>MMoE</a:t>
            </a:r>
            <a:r>
              <a:rPr lang="en-US" altLang="zh-CN" b="1" i="0" dirty="0">
                <a:solidFill>
                  <a:srgbClr val="2F3C4E"/>
                </a:solidFill>
                <a:effectLst/>
                <a:latin typeface="inherit"/>
              </a:rPr>
              <a:t> </a:t>
            </a:r>
            <a:r>
              <a:rPr lang="zh-CN" altLang="en-US" b="1" i="0" dirty="0">
                <a:solidFill>
                  <a:srgbClr val="2F3C4E"/>
                </a:solidFill>
                <a:effectLst/>
                <a:latin typeface="inherit"/>
              </a:rPr>
              <a:t>中的 </a:t>
            </a:r>
            <a:r>
              <a:rPr lang="en-US" altLang="zh-CN" b="1" i="0" dirty="0">
                <a:solidFill>
                  <a:srgbClr val="2F3C4E"/>
                </a:solidFill>
                <a:effectLst/>
                <a:latin typeface="inherit"/>
              </a:rPr>
              <a:t>multi-gate </a:t>
            </a:r>
            <a:r>
              <a:rPr lang="zh-CN" altLang="en-US" b="1" i="0" dirty="0">
                <a:solidFill>
                  <a:srgbClr val="2F3C4E"/>
                </a:solidFill>
                <a:effectLst/>
                <a:latin typeface="inherit"/>
              </a:rPr>
              <a:t>的结构对于任务差异带来的冲突有一定的缓解</a:t>
            </a:r>
            <a:r>
              <a:rPr lang="zh-CN" altLang="en-US" b="0" i="0" dirty="0">
                <a:solidFill>
                  <a:srgbClr val="2F3C4E"/>
                </a:solidFill>
                <a:effectLst/>
                <a:latin typeface="-apple-system"/>
              </a:rPr>
              <a:t>作用。</a:t>
            </a:r>
          </a:p>
          <a:p>
            <a:endParaRPr lang="zh-CN" altLang="en-US" dirty="0"/>
          </a:p>
        </p:txBody>
      </p:sp>
      <p:sp>
        <p:nvSpPr>
          <p:cNvPr id="4" name="灯片编号占位符 3"/>
          <p:cNvSpPr>
            <a:spLocks noGrp="1"/>
          </p:cNvSpPr>
          <p:nvPr>
            <p:ph type="sldNum" sz="quarter" idx="5"/>
          </p:nvPr>
        </p:nvSpPr>
        <p:spPr/>
        <p:txBody>
          <a:bodyPr/>
          <a:lstStyle/>
          <a:p>
            <a:fld id="{11064C30-CC22-474C-86F5-205385A6189E}" type="slidenum">
              <a:rPr lang="zh-CN" altLang="en-US" smtClean="0"/>
              <a:t>12</a:t>
            </a:fld>
            <a:endParaRPr lang="zh-CN" altLang="en-US"/>
          </a:p>
        </p:txBody>
      </p:sp>
    </p:spTree>
    <p:extLst>
      <p:ext uri="{BB962C8B-B14F-4D97-AF65-F5344CB8AC3E}">
        <p14:creationId xmlns:p14="http://schemas.microsoft.com/office/powerpoint/2010/main" val="3285194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57606A"/>
                </a:solidFill>
                <a:effectLst/>
                <a:latin typeface="-apple-system"/>
              </a:rPr>
              <a:t>论文比较了不同 </a:t>
            </a:r>
            <a:r>
              <a:rPr lang="en-US" altLang="zh-CN" b="0" i="0" dirty="0">
                <a:solidFill>
                  <a:srgbClr val="57606A"/>
                </a:solidFill>
                <a:effectLst/>
                <a:latin typeface="-apple-system"/>
              </a:rPr>
              <a:t>MLT </a:t>
            </a:r>
            <a:r>
              <a:rPr lang="zh-CN" altLang="en-US" b="0" i="0" dirty="0">
                <a:solidFill>
                  <a:srgbClr val="57606A"/>
                </a:solidFill>
                <a:effectLst/>
                <a:latin typeface="-apple-system"/>
              </a:rPr>
              <a:t>模型在不同相关性任务下的</a:t>
            </a:r>
            <a:r>
              <a:rPr lang="en-US" altLang="zh-CN" b="0" i="0" dirty="0">
                <a:solidFill>
                  <a:srgbClr val="57606A"/>
                </a:solidFill>
                <a:effectLst/>
                <a:latin typeface="-apple-system"/>
              </a:rPr>
              <a:t>loss</a:t>
            </a:r>
            <a:r>
              <a:rPr lang="zh-CN" altLang="en-US" b="0" i="0" dirty="0">
                <a:solidFill>
                  <a:srgbClr val="57606A"/>
                </a:solidFill>
                <a:effectLst/>
                <a:latin typeface="-apple-system"/>
              </a:rPr>
              <a:t>分布，其可以反应模型的鲁棒性，从图中可以看出：</a:t>
            </a:r>
          </a:p>
          <a:p>
            <a:pPr algn="l">
              <a:buFont typeface="+mj-lt"/>
              <a:buAutoNum type="arabicPeriod"/>
            </a:pPr>
            <a:r>
              <a:rPr lang="en-US" altLang="zh-CN" b="0" i="0" dirty="0">
                <a:solidFill>
                  <a:srgbClr val="57606A"/>
                </a:solidFill>
                <a:effectLst/>
                <a:latin typeface="-apple-system"/>
              </a:rPr>
              <a:t>shared-bottom</a:t>
            </a:r>
            <a:r>
              <a:rPr lang="zh-CN" altLang="en-US" b="0" i="0" dirty="0">
                <a:solidFill>
                  <a:srgbClr val="57606A"/>
                </a:solidFill>
                <a:effectLst/>
                <a:latin typeface="-apple-system"/>
              </a:rPr>
              <a:t>模型的表现方差高于</a:t>
            </a:r>
            <a:r>
              <a:rPr lang="en-US" altLang="zh-CN" b="0" i="0" dirty="0" err="1">
                <a:solidFill>
                  <a:srgbClr val="57606A"/>
                </a:solidFill>
                <a:effectLst/>
                <a:latin typeface="-apple-system"/>
              </a:rPr>
              <a:t>OMoE</a:t>
            </a:r>
            <a:r>
              <a:rPr lang="zh-CN" altLang="en-US" b="0" i="0" dirty="0">
                <a:solidFill>
                  <a:srgbClr val="57606A"/>
                </a:solidFill>
                <a:effectLst/>
                <a:latin typeface="-apple-system"/>
              </a:rPr>
              <a:t>和</a:t>
            </a:r>
            <a:r>
              <a:rPr lang="en-US" altLang="zh-CN" b="0" i="0" dirty="0" err="1">
                <a:solidFill>
                  <a:srgbClr val="57606A"/>
                </a:solidFill>
                <a:effectLst/>
                <a:latin typeface="-apple-system"/>
              </a:rPr>
              <a:t>MMoE</a:t>
            </a:r>
            <a:r>
              <a:rPr lang="zh-CN" altLang="en-US" b="0" i="0" dirty="0">
                <a:solidFill>
                  <a:srgbClr val="57606A"/>
                </a:solidFill>
                <a:effectLst/>
                <a:latin typeface="-apple-system"/>
              </a:rPr>
              <a:t>；</a:t>
            </a:r>
          </a:p>
          <a:p>
            <a:pPr algn="l">
              <a:buFont typeface="+mj-lt"/>
              <a:buAutoNum type="arabicPeriod"/>
            </a:pPr>
            <a:r>
              <a:rPr lang="zh-CN" altLang="en-US" b="0" i="0" dirty="0">
                <a:solidFill>
                  <a:srgbClr val="57606A"/>
                </a:solidFill>
                <a:effectLst/>
                <a:latin typeface="-apple-system"/>
              </a:rPr>
              <a:t>虽然在</a:t>
            </a:r>
            <a:r>
              <a:rPr lang="en-US" altLang="zh-CN" b="0" i="0" dirty="0">
                <a:solidFill>
                  <a:srgbClr val="57606A"/>
                </a:solidFill>
                <a:effectLst/>
                <a:latin typeface="-apple-system"/>
              </a:rPr>
              <a:t>correlation=1</a:t>
            </a:r>
            <a:r>
              <a:rPr lang="zh-CN" altLang="en-US" b="0" i="0" dirty="0">
                <a:solidFill>
                  <a:srgbClr val="57606A"/>
                </a:solidFill>
                <a:effectLst/>
                <a:latin typeface="-apple-system"/>
              </a:rPr>
              <a:t>的数据集下，</a:t>
            </a:r>
            <a:r>
              <a:rPr lang="en-US" altLang="zh-CN" b="0" i="0" dirty="0" err="1">
                <a:solidFill>
                  <a:srgbClr val="57606A"/>
                </a:solidFill>
                <a:effectLst/>
                <a:latin typeface="-apple-system"/>
              </a:rPr>
              <a:t>OMoE</a:t>
            </a:r>
            <a:r>
              <a:rPr lang="zh-CN" altLang="en-US" b="0" i="0" dirty="0">
                <a:solidFill>
                  <a:srgbClr val="57606A"/>
                </a:solidFill>
                <a:effectLst/>
                <a:latin typeface="-apple-system"/>
              </a:rPr>
              <a:t>和</a:t>
            </a:r>
            <a:r>
              <a:rPr lang="en-US" altLang="zh-CN" b="0" i="0" dirty="0" err="1">
                <a:solidFill>
                  <a:srgbClr val="57606A"/>
                </a:solidFill>
                <a:effectLst/>
                <a:latin typeface="-apple-system"/>
              </a:rPr>
              <a:t>MMoE</a:t>
            </a:r>
            <a:r>
              <a:rPr lang="zh-CN" altLang="en-US" b="0" i="0" dirty="0">
                <a:solidFill>
                  <a:srgbClr val="57606A"/>
                </a:solidFill>
                <a:effectLst/>
                <a:latin typeface="-apple-system"/>
              </a:rPr>
              <a:t>的表现接近，但是在</a:t>
            </a:r>
            <a:r>
              <a:rPr lang="en-US" altLang="zh-CN" b="0" i="0" dirty="0">
                <a:solidFill>
                  <a:srgbClr val="57606A"/>
                </a:solidFill>
                <a:effectLst/>
                <a:latin typeface="-apple-system"/>
              </a:rPr>
              <a:t>correlation=0.5</a:t>
            </a:r>
            <a:r>
              <a:rPr lang="zh-CN" altLang="en-US" b="0" i="0" dirty="0">
                <a:solidFill>
                  <a:srgbClr val="57606A"/>
                </a:solidFill>
                <a:effectLst/>
                <a:latin typeface="-apple-system"/>
              </a:rPr>
              <a:t>的数据集下，</a:t>
            </a:r>
            <a:r>
              <a:rPr lang="en-US" altLang="zh-CN" b="0" i="0" dirty="0" err="1">
                <a:solidFill>
                  <a:srgbClr val="57606A"/>
                </a:solidFill>
                <a:effectLst/>
                <a:latin typeface="-apple-system"/>
              </a:rPr>
              <a:t>OMoE</a:t>
            </a:r>
            <a:r>
              <a:rPr lang="zh-CN" altLang="en-US" b="0" i="0" dirty="0">
                <a:solidFill>
                  <a:srgbClr val="57606A"/>
                </a:solidFill>
                <a:effectLst/>
                <a:latin typeface="-apple-system"/>
              </a:rPr>
              <a:t>的表现有明显的下降，这也证明了</a:t>
            </a:r>
            <a:r>
              <a:rPr lang="en-US" altLang="zh-CN" b="0" i="0" dirty="0" err="1">
                <a:solidFill>
                  <a:srgbClr val="57606A"/>
                </a:solidFill>
                <a:effectLst/>
                <a:latin typeface="-apple-system"/>
              </a:rPr>
              <a:t>MMoE</a:t>
            </a:r>
            <a:r>
              <a:rPr lang="zh-CN" altLang="en-US" b="0" i="0" dirty="0">
                <a:solidFill>
                  <a:srgbClr val="57606A"/>
                </a:solidFill>
                <a:effectLst/>
                <a:latin typeface="-apple-system"/>
              </a:rPr>
              <a:t>的</a:t>
            </a:r>
            <a:r>
              <a:rPr lang="en-US" altLang="zh-CN" b="0" i="0" dirty="0">
                <a:solidFill>
                  <a:srgbClr val="57606A"/>
                </a:solidFill>
                <a:effectLst/>
                <a:latin typeface="-apple-system"/>
              </a:rPr>
              <a:t>multi-gate structure</a:t>
            </a:r>
            <a:r>
              <a:rPr lang="zh-CN" altLang="en-US" b="0" i="0" dirty="0">
                <a:solidFill>
                  <a:srgbClr val="57606A"/>
                </a:solidFill>
                <a:effectLst/>
                <a:latin typeface="-apple-system"/>
              </a:rPr>
              <a:t>能够有效的解决任务差异冲突带来的局部最小值；</a:t>
            </a:r>
          </a:p>
          <a:p>
            <a:pPr algn="l" fontAlgn="base">
              <a:buFont typeface="Arial" panose="020B0604020202020204" pitchFamily="34" charset="0"/>
              <a:buChar char="•"/>
            </a:pPr>
            <a:r>
              <a:rPr lang="zh-CN" altLang="en-US" b="0" i="0" dirty="0">
                <a:solidFill>
                  <a:srgbClr val="2F3C4E"/>
                </a:solidFill>
                <a:effectLst/>
                <a:latin typeface="-apple-system"/>
              </a:rPr>
              <a:t>首先，在所有任务相关性设置中，</a:t>
            </a:r>
            <a:r>
              <a:rPr lang="en-US" altLang="zh-CN" b="0" i="0" dirty="0">
                <a:solidFill>
                  <a:srgbClr val="2F3C4E"/>
                </a:solidFill>
                <a:effectLst/>
                <a:latin typeface="-apple-system"/>
              </a:rPr>
              <a:t>Shared-Bottom </a:t>
            </a:r>
            <a:r>
              <a:rPr lang="zh-CN" altLang="en-US" b="0" i="0" dirty="0">
                <a:solidFill>
                  <a:srgbClr val="2F3C4E"/>
                </a:solidFill>
                <a:effectLst/>
                <a:latin typeface="-apple-system"/>
              </a:rPr>
              <a:t>模型的性能差异（方差）远大于基于 </a:t>
            </a:r>
            <a:r>
              <a:rPr lang="en-US" altLang="zh-CN" b="0" i="0" dirty="0" err="1">
                <a:solidFill>
                  <a:srgbClr val="2F3C4E"/>
                </a:solidFill>
                <a:effectLst/>
                <a:latin typeface="-apple-system"/>
              </a:rPr>
              <a:t>MoE</a:t>
            </a:r>
            <a:r>
              <a:rPr lang="en-US" altLang="zh-CN" b="0" i="0" dirty="0">
                <a:solidFill>
                  <a:srgbClr val="2F3C4E"/>
                </a:solidFill>
                <a:effectLst/>
                <a:latin typeface="-apple-system"/>
              </a:rPr>
              <a:t> </a:t>
            </a:r>
            <a:r>
              <a:rPr lang="zh-CN" altLang="en-US" b="0" i="0" dirty="0">
                <a:solidFill>
                  <a:srgbClr val="2F3C4E"/>
                </a:solidFill>
                <a:effectLst/>
                <a:latin typeface="-apple-system"/>
              </a:rPr>
              <a:t>的模型的性能差异（方差）。这意味着，与基于 </a:t>
            </a:r>
            <a:r>
              <a:rPr lang="en-US" altLang="zh-CN" b="0" i="0" dirty="0" err="1">
                <a:solidFill>
                  <a:srgbClr val="2F3C4E"/>
                </a:solidFill>
                <a:effectLst/>
                <a:latin typeface="-apple-system"/>
              </a:rPr>
              <a:t>MoE</a:t>
            </a:r>
            <a:r>
              <a:rPr lang="en-US" altLang="zh-CN" b="0" i="0" dirty="0">
                <a:solidFill>
                  <a:srgbClr val="2F3C4E"/>
                </a:solidFill>
                <a:effectLst/>
                <a:latin typeface="-apple-system"/>
              </a:rPr>
              <a:t> </a:t>
            </a:r>
            <a:r>
              <a:rPr lang="zh-CN" altLang="en-US" b="0" i="0" dirty="0">
                <a:solidFill>
                  <a:srgbClr val="2F3C4E"/>
                </a:solidFill>
                <a:effectLst/>
                <a:latin typeface="-apple-system"/>
              </a:rPr>
              <a:t>的模型相比，</a:t>
            </a:r>
            <a:r>
              <a:rPr lang="en-US" altLang="zh-CN" b="0" i="0" dirty="0">
                <a:solidFill>
                  <a:srgbClr val="2F3C4E"/>
                </a:solidFill>
                <a:effectLst/>
                <a:latin typeface="-apple-system"/>
              </a:rPr>
              <a:t>Shared-Bottom </a:t>
            </a:r>
            <a:r>
              <a:rPr lang="zh-CN" altLang="en-US" b="0" i="0" dirty="0">
                <a:solidFill>
                  <a:srgbClr val="2F3C4E"/>
                </a:solidFill>
                <a:effectLst/>
                <a:latin typeface="-apple-system"/>
              </a:rPr>
              <a:t>模型通常具有较差的质量局部最小值。</a:t>
            </a:r>
          </a:p>
          <a:p>
            <a:pPr algn="l" fontAlgn="base">
              <a:buFont typeface="Arial" panose="020B0604020202020204" pitchFamily="34" charset="0"/>
              <a:buChar char="•"/>
            </a:pPr>
            <a:r>
              <a:rPr lang="zh-CN" altLang="en-US" b="0" i="0" dirty="0">
                <a:solidFill>
                  <a:srgbClr val="2F3C4E"/>
                </a:solidFill>
                <a:effectLst/>
                <a:latin typeface="-apple-system"/>
              </a:rPr>
              <a:t>其次，虽然任务相关性为 </a:t>
            </a:r>
            <a:r>
              <a:rPr lang="en-US" altLang="zh-CN" b="0" i="0" dirty="0">
                <a:solidFill>
                  <a:srgbClr val="2F3C4E"/>
                </a:solidFill>
                <a:effectLst/>
                <a:latin typeface="-apple-system"/>
              </a:rPr>
              <a:t>1 </a:t>
            </a:r>
            <a:r>
              <a:rPr lang="zh-CN" altLang="en-US" b="0" i="0" dirty="0">
                <a:solidFill>
                  <a:srgbClr val="2F3C4E"/>
                </a:solidFill>
                <a:effectLst/>
                <a:latin typeface="-apple-system"/>
              </a:rPr>
              <a:t>时 </a:t>
            </a:r>
            <a:r>
              <a:rPr lang="en-US" altLang="zh-CN" b="0" i="0" dirty="0" err="1">
                <a:solidFill>
                  <a:srgbClr val="2F3C4E"/>
                </a:solidFill>
                <a:effectLst/>
                <a:latin typeface="-apple-system"/>
              </a:rPr>
              <a:t>OMoE</a:t>
            </a:r>
            <a:r>
              <a:rPr lang="en-US" altLang="zh-CN" b="0" i="0" dirty="0">
                <a:solidFill>
                  <a:srgbClr val="2F3C4E"/>
                </a:solidFill>
                <a:effectLst/>
                <a:latin typeface="-apple-system"/>
              </a:rPr>
              <a:t> </a:t>
            </a:r>
            <a:r>
              <a:rPr lang="zh-CN" altLang="en-US" b="0" i="0" dirty="0">
                <a:solidFill>
                  <a:srgbClr val="2F3C4E"/>
                </a:solidFill>
                <a:effectLst/>
                <a:latin typeface="-apple-system"/>
              </a:rPr>
              <a:t>模型的性能方差与 </a:t>
            </a:r>
            <a:r>
              <a:rPr lang="en-US" altLang="zh-CN" b="0" i="0" dirty="0" err="1">
                <a:solidFill>
                  <a:srgbClr val="2F3C4E"/>
                </a:solidFill>
                <a:effectLst/>
                <a:latin typeface="-apple-system"/>
              </a:rPr>
              <a:t>MMoE</a:t>
            </a:r>
            <a:r>
              <a:rPr lang="en-US" altLang="zh-CN" b="0" i="0" dirty="0">
                <a:solidFill>
                  <a:srgbClr val="2F3C4E"/>
                </a:solidFill>
                <a:effectLst/>
                <a:latin typeface="-apple-system"/>
              </a:rPr>
              <a:t> </a:t>
            </a:r>
            <a:r>
              <a:rPr lang="zh-CN" altLang="en-US" b="0" i="0" dirty="0">
                <a:solidFill>
                  <a:srgbClr val="2F3C4E"/>
                </a:solidFill>
                <a:effectLst/>
                <a:latin typeface="-apple-system"/>
              </a:rPr>
              <a:t>模型相似，但当任务相关性降低到 </a:t>
            </a:r>
            <a:r>
              <a:rPr lang="en-US" altLang="zh-CN" b="0" i="0" dirty="0">
                <a:solidFill>
                  <a:srgbClr val="2F3C4E"/>
                </a:solidFill>
                <a:effectLst/>
                <a:latin typeface="-apple-system"/>
              </a:rPr>
              <a:t>0.5 </a:t>
            </a:r>
            <a:r>
              <a:rPr lang="zh-CN" altLang="en-US" b="0" i="0" dirty="0">
                <a:solidFill>
                  <a:srgbClr val="2F3C4E"/>
                </a:solidFill>
                <a:effectLst/>
                <a:latin typeface="-apple-system"/>
              </a:rPr>
              <a:t>时，</a:t>
            </a:r>
            <a:r>
              <a:rPr lang="en-US" altLang="zh-CN" b="0" i="0" dirty="0" err="1">
                <a:solidFill>
                  <a:srgbClr val="2F3C4E"/>
                </a:solidFill>
                <a:effectLst/>
                <a:latin typeface="-apple-system"/>
              </a:rPr>
              <a:t>OMoE</a:t>
            </a:r>
            <a:r>
              <a:rPr lang="en-US" altLang="zh-CN" b="0" i="0" dirty="0">
                <a:solidFill>
                  <a:srgbClr val="2F3C4E"/>
                </a:solidFill>
                <a:effectLst/>
                <a:latin typeface="-apple-system"/>
              </a:rPr>
              <a:t> </a:t>
            </a:r>
            <a:r>
              <a:rPr lang="zh-CN" altLang="en-US" b="0" i="0" dirty="0">
                <a:solidFill>
                  <a:srgbClr val="2F3C4E"/>
                </a:solidFill>
                <a:effectLst/>
                <a:latin typeface="-apple-system"/>
              </a:rPr>
              <a:t>的鲁棒性明显下降。</a:t>
            </a:r>
            <a:r>
              <a:rPr lang="en-US" altLang="zh-CN" b="0" i="0" dirty="0" err="1">
                <a:solidFill>
                  <a:srgbClr val="2F3C4E"/>
                </a:solidFill>
                <a:effectLst/>
                <a:latin typeface="-apple-system"/>
              </a:rPr>
              <a:t>MMoE</a:t>
            </a:r>
            <a:r>
              <a:rPr lang="en-US" altLang="zh-CN" b="0" i="0" dirty="0">
                <a:solidFill>
                  <a:srgbClr val="2F3C4E"/>
                </a:solidFill>
                <a:effectLst/>
                <a:latin typeface="-apple-system"/>
              </a:rPr>
              <a:t> </a:t>
            </a:r>
            <a:r>
              <a:rPr lang="zh-CN" altLang="en-US" b="0" i="0" dirty="0">
                <a:solidFill>
                  <a:srgbClr val="2F3C4E"/>
                </a:solidFill>
                <a:effectLst/>
                <a:latin typeface="-apple-system"/>
              </a:rPr>
              <a:t>和 </a:t>
            </a:r>
            <a:r>
              <a:rPr lang="en-US" altLang="zh-CN" b="0" i="0" dirty="0" err="1">
                <a:solidFill>
                  <a:srgbClr val="2F3C4E"/>
                </a:solidFill>
                <a:effectLst/>
                <a:latin typeface="-apple-system"/>
              </a:rPr>
              <a:t>OMoE</a:t>
            </a:r>
            <a:r>
              <a:rPr lang="en-US" altLang="zh-CN" b="0" i="0" dirty="0">
                <a:solidFill>
                  <a:srgbClr val="2F3C4E"/>
                </a:solidFill>
                <a:effectLst/>
                <a:latin typeface="-apple-system"/>
              </a:rPr>
              <a:t> </a:t>
            </a:r>
            <a:r>
              <a:rPr lang="zh-CN" altLang="en-US" b="0" i="0" dirty="0">
                <a:solidFill>
                  <a:srgbClr val="2F3C4E"/>
                </a:solidFill>
                <a:effectLst/>
                <a:latin typeface="-apple-system"/>
              </a:rPr>
              <a:t>之间的唯一区别是是否存在多门结构。这验证了多门结构在解决由任务差异造成的不良局部最小值方面的有用性。</a:t>
            </a:r>
          </a:p>
          <a:p>
            <a:pPr algn="l" fontAlgn="base">
              <a:buFont typeface="Arial" panose="020B0604020202020204" pitchFamily="34" charset="0"/>
              <a:buChar char="•"/>
            </a:pPr>
            <a:r>
              <a:rPr lang="zh-CN" altLang="en-US" b="0" i="0" dirty="0">
                <a:solidFill>
                  <a:srgbClr val="2F3C4E"/>
                </a:solidFill>
                <a:effectLst/>
                <a:latin typeface="-apple-system"/>
              </a:rPr>
              <a:t>最后，值得一提的是，这三个模型中的最低损失是可比的。这并不奇怪，因为神经网络在理论上是通用近似器。具有足够的模型容量，应该存在一个 “正确” 的共享底部模型，该模型可以很好地学习这两个任务。但这只是 </a:t>
            </a:r>
            <a:r>
              <a:rPr lang="en-US" altLang="zh-CN" b="0" i="0" dirty="0">
                <a:solidFill>
                  <a:srgbClr val="2F3C4E"/>
                </a:solidFill>
                <a:effectLst/>
                <a:latin typeface="-apple-system"/>
              </a:rPr>
              <a:t>200 </a:t>
            </a:r>
            <a:r>
              <a:rPr lang="zh-CN" altLang="en-US" b="0" i="0" dirty="0">
                <a:solidFill>
                  <a:srgbClr val="2F3C4E"/>
                </a:solidFill>
                <a:effectLst/>
                <a:latin typeface="-apple-system"/>
              </a:rPr>
              <a:t>个独立实验的分布，对于更大，更复杂的模型（例如，当共享底层网络是递归神经网络时），获得任务关系 “正确” 模型的机会会更低，如果这样，仍然需要对任务关系进行显式建模。</a:t>
            </a:r>
          </a:p>
          <a:p>
            <a:endParaRPr lang="zh-CN" altLang="en-US" dirty="0"/>
          </a:p>
        </p:txBody>
      </p:sp>
      <p:sp>
        <p:nvSpPr>
          <p:cNvPr id="4" name="灯片编号占位符 3"/>
          <p:cNvSpPr>
            <a:spLocks noGrp="1"/>
          </p:cNvSpPr>
          <p:nvPr>
            <p:ph type="sldNum" sz="quarter" idx="5"/>
          </p:nvPr>
        </p:nvSpPr>
        <p:spPr/>
        <p:txBody>
          <a:bodyPr/>
          <a:lstStyle/>
          <a:p>
            <a:fld id="{11064C30-CC22-474C-86F5-205385A6189E}" type="slidenum">
              <a:rPr lang="zh-CN" altLang="en-US" smtClean="0"/>
              <a:t>13</a:t>
            </a:fld>
            <a:endParaRPr lang="zh-CN" altLang="en-US"/>
          </a:p>
        </p:txBody>
      </p:sp>
    </p:spTree>
    <p:extLst>
      <p:ext uri="{BB962C8B-B14F-4D97-AF65-F5344CB8AC3E}">
        <p14:creationId xmlns:p14="http://schemas.microsoft.com/office/powerpoint/2010/main" val="1558330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4292F"/>
                </a:solidFill>
                <a:effectLst/>
                <a:latin typeface="-apple-system"/>
              </a:rPr>
              <a:t>首先，目标之间的相关性决定了这个模型学习的上限能有多少。比如：如果一个模型中点赞和点击是完全耦合的，那么这个模型在学习点赞的过程中，也就学习了点击。但是对用户来讲，它的意义是不一样的，这并不是一个完全耦合的系统。</a:t>
            </a:r>
          </a:p>
          <a:p>
            <a:pPr algn="l"/>
            <a:r>
              <a:rPr lang="zh-CN" altLang="en-US" b="0" i="0" dirty="0">
                <a:solidFill>
                  <a:srgbClr val="24292F"/>
                </a:solidFill>
                <a:effectLst/>
                <a:latin typeface="-apple-system"/>
              </a:rPr>
              <a:t>在这个学习任务下，如果去共享底层网络参数的话，可能会造成底层的每个目标都能学习一点，但是每个目标学习的都不够充分，这是</a:t>
            </a:r>
            <a:r>
              <a:rPr lang="zh-CN" altLang="en-US" b="1" i="0" dirty="0">
                <a:solidFill>
                  <a:srgbClr val="24292F"/>
                </a:solidFill>
                <a:effectLst/>
                <a:latin typeface="-apple-system"/>
              </a:rPr>
              <a:t>多目标学习系统实现的一个难点</a:t>
            </a:r>
            <a:r>
              <a:rPr lang="zh-CN" altLang="en-US" b="0" i="0" dirty="0">
                <a:solidFill>
                  <a:srgbClr val="24292F"/>
                </a:solidFill>
                <a:effectLst/>
                <a:latin typeface="-apple-system"/>
              </a:rPr>
              <a:t>。为了解决这个问题，研发团队参考了 </a:t>
            </a:r>
            <a:r>
              <a:rPr lang="en-US" altLang="zh-CN" b="0" i="0" dirty="0">
                <a:solidFill>
                  <a:srgbClr val="24292F"/>
                </a:solidFill>
                <a:effectLst/>
                <a:latin typeface="-apple-system"/>
              </a:rPr>
              <a:t>Google </a:t>
            </a:r>
            <a:r>
              <a:rPr lang="zh-CN" altLang="en-US" b="0" i="0" dirty="0">
                <a:solidFill>
                  <a:srgbClr val="24292F"/>
                </a:solidFill>
                <a:effectLst/>
                <a:latin typeface="-apple-system"/>
              </a:rPr>
              <a:t>发表的一篇论文，叫做 </a:t>
            </a:r>
            <a:r>
              <a:rPr lang="en-US" altLang="zh-CN" b="0" i="0" dirty="0">
                <a:solidFill>
                  <a:srgbClr val="24292F"/>
                </a:solidFill>
                <a:effectLst/>
                <a:latin typeface="-apple-system"/>
              </a:rPr>
              <a:t>Multi-gate Mixture-of-Experts</a:t>
            </a:r>
            <a:r>
              <a:rPr lang="zh-CN" altLang="en-US" b="0" i="0" dirty="0">
                <a:solidFill>
                  <a:srgbClr val="24292F"/>
                </a:solidFill>
                <a:effectLst/>
                <a:latin typeface="-apple-system"/>
              </a:rPr>
              <a:t>，简称 </a:t>
            </a:r>
            <a:r>
              <a:rPr lang="en-US" altLang="zh-CN" b="0" i="0" dirty="0">
                <a:solidFill>
                  <a:srgbClr val="24292F"/>
                </a:solidFill>
                <a:effectLst/>
                <a:latin typeface="-apple-system"/>
              </a:rPr>
              <a:t>MMOE</a:t>
            </a:r>
            <a:r>
              <a:rPr lang="zh-CN" altLang="en-US" b="0" i="0" dirty="0">
                <a:solidFill>
                  <a:srgbClr val="24292F"/>
                </a:solidFill>
                <a:effectLst/>
                <a:latin typeface="-apple-system"/>
              </a:rPr>
              <a:t>。</a:t>
            </a:r>
          </a:p>
          <a:p>
            <a:pPr algn="l"/>
            <a:r>
              <a:rPr lang="en-US" altLang="zh-CN" b="1" i="0" dirty="0">
                <a:solidFill>
                  <a:srgbClr val="24292F"/>
                </a:solidFill>
                <a:effectLst/>
                <a:latin typeface="-apple-system"/>
              </a:rPr>
              <a:t>MMOE </a:t>
            </a:r>
            <a:r>
              <a:rPr lang="zh-CN" altLang="en-US" b="1" i="0" dirty="0">
                <a:solidFill>
                  <a:srgbClr val="24292F"/>
                </a:solidFill>
                <a:effectLst/>
                <a:latin typeface="-apple-system"/>
              </a:rPr>
              <a:t>的核心思想是</a:t>
            </a:r>
            <a:r>
              <a:rPr lang="zh-CN" altLang="en-US" b="0" i="0" dirty="0">
                <a:solidFill>
                  <a:srgbClr val="24292F"/>
                </a:solidFill>
                <a:effectLst/>
                <a:latin typeface="-apple-system"/>
              </a:rPr>
              <a:t>：把底层的网络划分成一些专用的模块，虽然底层参数是共享的，但是通过目标和网络参数之间的一个 </a:t>
            </a:r>
            <a:r>
              <a:rPr lang="en-US" altLang="zh-CN" b="0" i="0" dirty="0">
                <a:solidFill>
                  <a:srgbClr val="24292F"/>
                </a:solidFill>
                <a:effectLst/>
                <a:latin typeface="-apple-system"/>
              </a:rPr>
              <a:t>gate</a:t>
            </a:r>
            <a:r>
              <a:rPr lang="zh-CN" altLang="en-US" b="0" i="0" dirty="0">
                <a:solidFill>
                  <a:srgbClr val="24292F"/>
                </a:solidFill>
                <a:effectLst/>
                <a:latin typeface="-apple-system"/>
              </a:rPr>
              <a:t>（门）来学习，让每部分网络充分学习到对每个目标的贡献最大的一组参数结构，通过这种方式来保证，底层网络参数共享的时候，不会出现目标之间相互抵消的作用。</a:t>
            </a:r>
          </a:p>
          <a:p>
            <a:pPr algn="l"/>
            <a:r>
              <a:rPr lang="zh-CN" altLang="en-US" b="0" i="0" dirty="0">
                <a:solidFill>
                  <a:srgbClr val="24292F"/>
                </a:solidFill>
                <a:effectLst/>
                <a:latin typeface="-apple-system"/>
              </a:rPr>
              <a:t>张瑞告诉我们，经过尝试之后，交互层面的预估子任务的 </a:t>
            </a:r>
            <a:r>
              <a:rPr lang="en-US" altLang="zh-CN" b="0" i="0" dirty="0">
                <a:solidFill>
                  <a:srgbClr val="24292F"/>
                </a:solidFill>
                <a:effectLst/>
                <a:latin typeface="-apple-system"/>
              </a:rPr>
              <a:t>AUC </a:t>
            </a:r>
            <a:r>
              <a:rPr lang="zh-CN" altLang="en-US" b="0" i="0" dirty="0">
                <a:solidFill>
                  <a:srgbClr val="24292F"/>
                </a:solidFill>
                <a:effectLst/>
                <a:latin typeface="-apple-system"/>
              </a:rPr>
              <a:t>值得到了至少千分之二的提升，在模型的主任务也就是预测阅读的任务中，</a:t>
            </a:r>
            <a:r>
              <a:rPr lang="en-US" altLang="zh-CN" b="0" i="0" dirty="0">
                <a:solidFill>
                  <a:srgbClr val="24292F"/>
                </a:solidFill>
                <a:effectLst/>
                <a:latin typeface="-apple-system"/>
              </a:rPr>
              <a:t>AUC </a:t>
            </a:r>
            <a:r>
              <a:rPr lang="zh-CN" altLang="en-US" b="0" i="0" dirty="0">
                <a:solidFill>
                  <a:srgbClr val="24292F"/>
                </a:solidFill>
                <a:effectLst/>
                <a:latin typeface="-apple-system"/>
              </a:rPr>
              <a:t>也没有下降。上线之后，取得的效果也是非常正向的。</a:t>
            </a:r>
          </a:p>
          <a:p>
            <a:endParaRPr lang="zh-CN" altLang="en-US" dirty="0"/>
          </a:p>
        </p:txBody>
      </p:sp>
      <p:sp>
        <p:nvSpPr>
          <p:cNvPr id="4" name="灯片编号占位符 3"/>
          <p:cNvSpPr>
            <a:spLocks noGrp="1"/>
          </p:cNvSpPr>
          <p:nvPr>
            <p:ph type="sldNum" sz="quarter" idx="5"/>
          </p:nvPr>
        </p:nvSpPr>
        <p:spPr/>
        <p:txBody>
          <a:bodyPr/>
          <a:lstStyle/>
          <a:p>
            <a:fld id="{11064C30-CC22-474C-86F5-205385A6189E}" type="slidenum">
              <a:rPr lang="zh-CN" altLang="en-US" smtClean="0"/>
              <a:t>14</a:t>
            </a:fld>
            <a:endParaRPr lang="zh-CN" altLang="en-US"/>
          </a:p>
        </p:txBody>
      </p:sp>
    </p:spTree>
    <p:extLst>
      <p:ext uri="{BB962C8B-B14F-4D97-AF65-F5344CB8AC3E}">
        <p14:creationId xmlns:p14="http://schemas.microsoft.com/office/powerpoint/2010/main" val="2865923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21212"/>
                </a:solidFill>
                <a:effectLst/>
                <a:latin typeface="-apple-system"/>
              </a:rPr>
              <a:t>CGC</a:t>
            </a:r>
            <a:r>
              <a:rPr lang="zh-CN" altLang="en-US" b="0" i="0" dirty="0">
                <a:solidFill>
                  <a:srgbClr val="121212"/>
                </a:solidFill>
                <a:effectLst/>
                <a:latin typeface="-apple-system"/>
              </a:rPr>
              <a:t>网络的好处是即包含了</a:t>
            </a:r>
            <a:r>
              <a:rPr lang="en-US" altLang="zh-CN" b="0" i="0" dirty="0">
                <a:solidFill>
                  <a:srgbClr val="121212"/>
                </a:solidFill>
                <a:effectLst/>
                <a:latin typeface="-apple-system"/>
              </a:rPr>
              <a:t>task-specific</a:t>
            </a:r>
            <a:r>
              <a:rPr lang="zh-CN" altLang="en-US" b="0" i="0" dirty="0">
                <a:solidFill>
                  <a:srgbClr val="121212"/>
                </a:solidFill>
                <a:effectLst/>
                <a:latin typeface="-apple-system"/>
              </a:rPr>
              <a:t>网络独有的个性化信息，也包含了</a:t>
            </a:r>
            <a:r>
              <a:rPr lang="en-US" altLang="zh-CN" b="0" i="0" dirty="0">
                <a:solidFill>
                  <a:srgbClr val="121212"/>
                </a:solidFill>
                <a:effectLst/>
                <a:latin typeface="-apple-system"/>
              </a:rPr>
              <a:t>shared</a:t>
            </a:r>
            <a:r>
              <a:rPr lang="zh-CN" altLang="en-US" b="0" i="0" dirty="0">
                <a:solidFill>
                  <a:srgbClr val="121212"/>
                </a:solidFill>
                <a:effectLst/>
                <a:latin typeface="-apple-system"/>
              </a:rPr>
              <a:t>网络具有的更加泛化的信息，文章指出虽然</a:t>
            </a:r>
            <a:r>
              <a:rPr lang="en-US" altLang="zh-CN" b="0" i="0" dirty="0" err="1">
                <a:solidFill>
                  <a:srgbClr val="121212"/>
                </a:solidFill>
                <a:effectLst/>
                <a:latin typeface="-apple-system"/>
              </a:rPr>
              <a:t>MMoE</a:t>
            </a:r>
            <a:r>
              <a:rPr lang="zh-CN" altLang="en-US" b="0" i="0" dirty="0">
                <a:solidFill>
                  <a:srgbClr val="121212"/>
                </a:solidFill>
                <a:effectLst/>
                <a:latin typeface="-apple-system"/>
              </a:rPr>
              <a:t>模型在理论上可以得到同样的解，但是在实际训练过程中很难收敛到这种情况。</a:t>
            </a:r>
            <a:endParaRPr lang="zh-CN" altLang="en-US" dirty="0"/>
          </a:p>
        </p:txBody>
      </p:sp>
      <p:sp>
        <p:nvSpPr>
          <p:cNvPr id="4" name="灯片编号占位符 3"/>
          <p:cNvSpPr>
            <a:spLocks noGrp="1"/>
          </p:cNvSpPr>
          <p:nvPr>
            <p:ph type="sldNum" sz="quarter" idx="5"/>
          </p:nvPr>
        </p:nvSpPr>
        <p:spPr/>
        <p:txBody>
          <a:bodyPr/>
          <a:lstStyle/>
          <a:p>
            <a:fld id="{11064C30-CC22-474C-86F5-205385A6189E}" type="slidenum">
              <a:rPr lang="zh-CN" altLang="en-US" smtClean="0"/>
              <a:t>16</a:t>
            </a:fld>
            <a:endParaRPr lang="zh-CN" altLang="en-US"/>
          </a:p>
        </p:txBody>
      </p:sp>
    </p:spTree>
    <p:extLst>
      <p:ext uri="{BB962C8B-B14F-4D97-AF65-F5344CB8AC3E}">
        <p14:creationId xmlns:p14="http://schemas.microsoft.com/office/powerpoint/2010/main" val="2753824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1968E-F067-F4B1-62FD-AEC6A07319F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D2FF607-106B-1002-53E3-8DC4354032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3EC0816-A788-0385-B715-652071FAC952}"/>
              </a:ext>
            </a:extLst>
          </p:cNvPr>
          <p:cNvSpPr>
            <a:spLocks noGrp="1"/>
          </p:cNvSpPr>
          <p:nvPr>
            <p:ph type="dt" sz="half" idx="10"/>
          </p:nvPr>
        </p:nvSpPr>
        <p:spPr/>
        <p:txBody>
          <a:bodyPr/>
          <a:lstStyle/>
          <a:p>
            <a:fld id="{8A09D4F0-6F88-4886-AB77-34FE49713313}" type="datetimeFigureOut">
              <a:rPr lang="zh-CN" altLang="en-US" smtClean="0"/>
              <a:t>2022/7/6</a:t>
            </a:fld>
            <a:endParaRPr lang="zh-CN" altLang="en-US"/>
          </a:p>
        </p:txBody>
      </p:sp>
      <p:sp>
        <p:nvSpPr>
          <p:cNvPr id="5" name="页脚占位符 4">
            <a:extLst>
              <a:ext uri="{FF2B5EF4-FFF2-40B4-BE49-F238E27FC236}">
                <a16:creationId xmlns:a16="http://schemas.microsoft.com/office/drawing/2014/main" id="{4098A5B1-B984-3146-C25F-3275E3F3AA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8E8851-C5F4-9FA2-5FC9-5AF2DB290979}"/>
              </a:ext>
            </a:extLst>
          </p:cNvPr>
          <p:cNvSpPr>
            <a:spLocks noGrp="1"/>
          </p:cNvSpPr>
          <p:nvPr>
            <p:ph type="sldNum" sz="quarter" idx="12"/>
          </p:nvPr>
        </p:nvSpPr>
        <p:spPr/>
        <p:txBody>
          <a:bodyPr/>
          <a:lstStyle/>
          <a:p>
            <a:fld id="{772D91BC-BE28-4636-9537-5BD7851F5254}" type="slidenum">
              <a:rPr lang="zh-CN" altLang="en-US" smtClean="0"/>
              <a:t>‹#›</a:t>
            </a:fld>
            <a:endParaRPr lang="zh-CN" altLang="en-US"/>
          </a:p>
        </p:txBody>
      </p:sp>
    </p:spTree>
    <p:extLst>
      <p:ext uri="{BB962C8B-B14F-4D97-AF65-F5344CB8AC3E}">
        <p14:creationId xmlns:p14="http://schemas.microsoft.com/office/powerpoint/2010/main" val="1279535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2E8951-E0EE-02ED-6144-951AF3C2A40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13FBEC9-0E90-16AE-D690-6696C9C5DBA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F9AA10-7B7E-4384-C71F-7CD70809A32B}"/>
              </a:ext>
            </a:extLst>
          </p:cNvPr>
          <p:cNvSpPr>
            <a:spLocks noGrp="1"/>
          </p:cNvSpPr>
          <p:nvPr>
            <p:ph type="dt" sz="half" idx="10"/>
          </p:nvPr>
        </p:nvSpPr>
        <p:spPr/>
        <p:txBody>
          <a:bodyPr/>
          <a:lstStyle/>
          <a:p>
            <a:fld id="{8A09D4F0-6F88-4886-AB77-34FE49713313}" type="datetimeFigureOut">
              <a:rPr lang="zh-CN" altLang="en-US" smtClean="0"/>
              <a:t>2022/7/6</a:t>
            </a:fld>
            <a:endParaRPr lang="zh-CN" altLang="en-US"/>
          </a:p>
        </p:txBody>
      </p:sp>
      <p:sp>
        <p:nvSpPr>
          <p:cNvPr id="5" name="页脚占位符 4">
            <a:extLst>
              <a:ext uri="{FF2B5EF4-FFF2-40B4-BE49-F238E27FC236}">
                <a16:creationId xmlns:a16="http://schemas.microsoft.com/office/drawing/2014/main" id="{4340A8B7-C3E3-712C-17C6-7187F7AF8F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33358A-8466-7BC2-0F6C-50535094AFBA}"/>
              </a:ext>
            </a:extLst>
          </p:cNvPr>
          <p:cNvSpPr>
            <a:spLocks noGrp="1"/>
          </p:cNvSpPr>
          <p:nvPr>
            <p:ph type="sldNum" sz="quarter" idx="12"/>
          </p:nvPr>
        </p:nvSpPr>
        <p:spPr/>
        <p:txBody>
          <a:bodyPr/>
          <a:lstStyle/>
          <a:p>
            <a:fld id="{772D91BC-BE28-4636-9537-5BD7851F5254}" type="slidenum">
              <a:rPr lang="zh-CN" altLang="en-US" smtClean="0"/>
              <a:t>‹#›</a:t>
            </a:fld>
            <a:endParaRPr lang="zh-CN" altLang="en-US"/>
          </a:p>
        </p:txBody>
      </p:sp>
    </p:spTree>
    <p:extLst>
      <p:ext uri="{BB962C8B-B14F-4D97-AF65-F5344CB8AC3E}">
        <p14:creationId xmlns:p14="http://schemas.microsoft.com/office/powerpoint/2010/main" val="2941613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113E30D-2CF2-36EB-58DD-E77A777600E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7CDC475-0CE2-6F39-078E-340E9F1356A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4FA352B-1277-DA37-6F3A-A710709BA0B0}"/>
              </a:ext>
            </a:extLst>
          </p:cNvPr>
          <p:cNvSpPr>
            <a:spLocks noGrp="1"/>
          </p:cNvSpPr>
          <p:nvPr>
            <p:ph type="dt" sz="half" idx="10"/>
          </p:nvPr>
        </p:nvSpPr>
        <p:spPr/>
        <p:txBody>
          <a:bodyPr/>
          <a:lstStyle/>
          <a:p>
            <a:fld id="{8A09D4F0-6F88-4886-AB77-34FE49713313}" type="datetimeFigureOut">
              <a:rPr lang="zh-CN" altLang="en-US" smtClean="0"/>
              <a:t>2022/7/6</a:t>
            </a:fld>
            <a:endParaRPr lang="zh-CN" altLang="en-US"/>
          </a:p>
        </p:txBody>
      </p:sp>
      <p:sp>
        <p:nvSpPr>
          <p:cNvPr id="5" name="页脚占位符 4">
            <a:extLst>
              <a:ext uri="{FF2B5EF4-FFF2-40B4-BE49-F238E27FC236}">
                <a16:creationId xmlns:a16="http://schemas.microsoft.com/office/drawing/2014/main" id="{83806E15-7689-9D61-A09E-147BA76138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AEF942-5CEB-9F2D-12A1-E0B9C1745638}"/>
              </a:ext>
            </a:extLst>
          </p:cNvPr>
          <p:cNvSpPr>
            <a:spLocks noGrp="1"/>
          </p:cNvSpPr>
          <p:nvPr>
            <p:ph type="sldNum" sz="quarter" idx="12"/>
          </p:nvPr>
        </p:nvSpPr>
        <p:spPr/>
        <p:txBody>
          <a:bodyPr/>
          <a:lstStyle/>
          <a:p>
            <a:fld id="{772D91BC-BE28-4636-9537-5BD7851F5254}" type="slidenum">
              <a:rPr lang="zh-CN" altLang="en-US" smtClean="0"/>
              <a:t>‹#›</a:t>
            </a:fld>
            <a:endParaRPr lang="zh-CN" altLang="en-US"/>
          </a:p>
        </p:txBody>
      </p:sp>
    </p:spTree>
    <p:extLst>
      <p:ext uri="{BB962C8B-B14F-4D97-AF65-F5344CB8AC3E}">
        <p14:creationId xmlns:p14="http://schemas.microsoft.com/office/powerpoint/2010/main" val="2730929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5" name="矩形 4"/>
          <p:cNvSpPr/>
          <p:nvPr userDrawn="1"/>
        </p:nvSpPr>
        <p:spPr>
          <a:xfrm>
            <a:off x="1521382" y="1729852"/>
            <a:ext cx="9445025" cy="228652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6" name="组合 5"/>
          <p:cNvGrpSpPr/>
          <p:nvPr userDrawn="1"/>
        </p:nvGrpSpPr>
        <p:grpSpPr bwMode="auto">
          <a:xfrm>
            <a:off x="10550950" y="3617112"/>
            <a:ext cx="761581" cy="720000"/>
            <a:chOff x="2666985" y="682103"/>
            <a:chExt cx="1109138" cy="1131217"/>
          </a:xfrm>
        </p:grpSpPr>
        <p:sp>
          <p:nvSpPr>
            <p:cNvPr id="7" name="矩形 6"/>
            <p:cNvSpPr/>
            <p:nvPr/>
          </p:nvSpPr>
          <p:spPr>
            <a:xfrm>
              <a:off x="2841527" y="858458"/>
              <a:ext cx="769574" cy="76897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2666985" y="682103"/>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3217587" y="1254067"/>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0" name="组合 9"/>
          <p:cNvGrpSpPr/>
          <p:nvPr userDrawn="1"/>
        </p:nvGrpSpPr>
        <p:grpSpPr bwMode="auto">
          <a:xfrm>
            <a:off x="1139661" y="1488129"/>
            <a:ext cx="763441" cy="720000"/>
            <a:chOff x="2666985" y="682103"/>
            <a:chExt cx="1109138" cy="1131217"/>
          </a:xfrm>
        </p:grpSpPr>
        <p:sp>
          <p:nvSpPr>
            <p:cNvPr id="11" name="矩形 10"/>
            <p:cNvSpPr/>
            <p:nvPr/>
          </p:nvSpPr>
          <p:spPr>
            <a:xfrm>
              <a:off x="2841528" y="858211"/>
              <a:ext cx="769573" cy="76948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矩形 11"/>
            <p:cNvSpPr/>
            <p:nvPr/>
          </p:nvSpPr>
          <p:spPr>
            <a:xfrm>
              <a:off x="2666985" y="682103"/>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矩形 12"/>
            <p:cNvSpPr/>
            <p:nvPr/>
          </p:nvSpPr>
          <p:spPr>
            <a:xfrm>
              <a:off x="3217587" y="1254851"/>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4" name="矩形 13"/>
          <p:cNvSpPr/>
          <p:nvPr userDrawn="1"/>
        </p:nvSpPr>
        <p:spPr>
          <a:xfrm>
            <a:off x="0" y="-12698"/>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矩形 14"/>
          <p:cNvSpPr/>
          <p:nvPr userDrawn="1"/>
        </p:nvSpPr>
        <p:spPr>
          <a:xfrm>
            <a:off x="0" y="6523037"/>
            <a:ext cx="12192000" cy="3349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1088769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9C6CB-C2F0-347E-E4AF-B66E932873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2521FD-D1E0-AB7A-1E95-DFD2494327E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E6AB1C-23B8-40D5-B890-754D1BBB2C89}"/>
              </a:ext>
            </a:extLst>
          </p:cNvPr>
          <p:cNvSpPr>
            <a:spLocks noGrp="1"/>
          </p:cNvSpPr>
          <p:nvPr>
            <p:ph type="dt" sz="half" idx="10"/>
          </p:nvPr>
        </p:nvSpPr>
        <p:spPr/>
        <p:txBody>
          <a:bodyPr/>
          <a:lstStyle/>
          <a:p>
            <a:fld id="{8A09D4F0-6F88-4886-AB77-34FE49713313}" type="datetimeFigureOut">
              <a:rPr lang="zh-CN" altLang="en-US" smtClean="0"/>
              <a:t>2022/7/6</a:t>
            </a:fld>
            <a:endParaRPr lang="zh-CN" altLang="en-US"/>
          </a:p>
        </p:txBody>
      </p:sp>
      <p:sp>
        <p:nvSpPr>
          <p:cNvPr id="5" name="页脚占位符 4">
            <a:extLst>
              <a:ext uri="{FF2B5EF4-FFF2-40B4-BE49-F238E27FC236}">
                <a16:creationId xmlns:a16="http://schemas.microsoft.com/office/drawing/2014/main" id="{926F5D87-F3FD-366F-938A-E8DA0E0171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3D1B41-1F45-F96B-E6B7-FEA0971FED7F}"/>
              </a:ext>
            </a:extLst>
          </p:cNvPr>
          <p:cNvSpPr>
            <a:spLocks noGrp="1"/>
          </p:cNvSpPr>
          <p:nvPr>
            <p:ph type="sldNum" sz="quarter" idx="12"/>
          </p:nvPr>
        </p:nvSpPr>
        <p:spPr/>
        <p:txBody>
          <a:bodyPr/>
          <a:lstStyle/>
          <a:p>
            <a:fld id="{772D91BC-BE28-4636-9537-5BD7851F5254}" type="slidenum">
              <a:rPr lang="zh-CN" altLang="en-US" smtClean="0"/>
              <a:t>‹#›</a:t>
            </a:fld>
            <a:endParaRPr lang="zh-CN" altLang="en-US"/>
          </a:p>
        </p:txBody>
      </p:sp>
    </p:spTree>
    <p:extLst>
      <p:ext uri="{BB962C8B-B14F-4D97-AF65-F5344CB8AC3E}">
        <p14:creationId xmlns:p14="http://schemas.microsoft.com/office/powerpoint/2010/main" val="1040920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7E7D9E-1B75-3B00-5D3B-75C62E60EEC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54C229F-7A69-BA09-166E-C4BFAA235E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8028077-CC2B-310D-4707-A24AC66E3C6F}"/>
              </a:ext>
            </a:extLst>
          </p:cNvPr>
          <p:cNvSpPr>
            <a:spLocks noGrp="1"/>
          </p:cNvSpPr>
          <p:nvPr>
            <p:ph type="dt" sz="half" idx="10"/>
          </p:nvPr>
        </p:nvSpPr>
        <p:spPr/>
        <p:txBody>
          <a:bodyPr/>
          <a:lstStyle/>
          <a:p>
            <a:fld id="{8A09D4F0-6F88-4886-AB77-34FE49713313}" type="datetimeFigureOut">
              <a:rPr lang="zh-CN" altLang="en-US" smtClean="0"/>
              <a:t>2022/7/6</a:t>
            </a:fld>
            <a:endParaRPr lang="zh-CN" altLang="en-US"/>
          </a:p>
        </p:txBody>
      </p:sp>
      <p:sp>
        <p:nvSpPr>
          <p:cNvPr id="5" name="页脚占位符 4">
            <a:extLst>
              <a:ext uri="{FF2B5EF4-FFF2-40B4-BE49-F238E27FC236}">
                <a16:creationId xmlns:a16="http://schemas.microsoft.com/office/drawing/2014/main" id="{045E4139-E996-E5B0-D960-5884B1F44F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ED0283-9F1E-5A43-7C95-9E31BFC81E4F}"/>
              </a:ext>
            </a:extLst>
          </p:cNvPr>
          <p:cNvSpPr>
            <a:spLocks noGrp="1"/>
          </p:cNvSpPr>
          <p:nvPr>
            <p:ph type="sldNum" sz="quarter" idx="12"/>
          </p:nvPr>
        </p:nvSpPr>
        <p:spPr/>
        <p:txBody>
          <a:bodyPr/>
          <a:lstStyle/>
          <a:p>
            <a:fld id="{772D91BC-BE28-4636-9537-5BD7851F5254}" type="slidenum">
              <a:rPr lang="zh-CN" altLang="en-US" smtClean="0"/>
              <a:t>‹#›</a:t>
            </a:fld>
            <a:endParaRPr lang="zh-CN" altLang="en-US"/>
          </a:p>
        </p:txBody>
      </p:sp>
    </p:spTree>
    <p:extLst>
      <p:ext uri="{BB962C8B-B14F-4D97-AF65-F5344CB8AC3E}">
        <p14:creationId xmlns:p14="http://schemas.microsoft.com/office/powerpoint/2010/main" val="3851373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83AAD5-2915-F2C3-E60C-5504CCFBD9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116B91A-4BBA-B097-E48F-8CF97D0702E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946C0E1-6436-46E4-F335-A03DE74846C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F3D4B1B-6B19-0D12-9894-4DE5865639EB}"/>
              </a:ext>
            </a:extLst>
          </p:cNvPr>
          <p:cNvSpPr>
            <a:spLocks noGrp="1"/>
          </p:cNvSpPr>
          <p:nvPr>
            <p:ph type="dt" sz="half" idx="10"/>
          </p:nvPr>
        </p:nvSpPr>
        <p:spPr/>
        <p:txBody>
          <a:bodyPr/>
          <a:lstStyle/>
          <a:p>
            <a:fld id="{8A09D4F0-6F88-4886-AB77-34FE49713313}" type="datetimeFigureOut">
              <a:rPr lang="zh-CN" altLang="en-US" smtClean="0"/>
              <a:t>2022/7/6</a:t>
            </a:fld>
            <a:endParaRPr lang="zh-CN" altLang="en-US"/>
          </a:p>
        </p:txBody>
      </p:sp>
      <p:sp>
        <p:nvSpPr>
          <p:cNvPr id="6" name="页脚占位符 5">
            <a:extLst>
              <a:ext uri="{FF2B5EF4-FFF2-40B4-BE49-F238E27FC236}">
                <a16:creationId xmlns:a16="http://schemas.microsoft.com/office/drawing/2014/main" id="{81BB8D77-81A7-BA4C-5AA7-8182BDF6C91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1B5A626-A21C-6E2C-BD32-635D2561A53B}"/>
              </a:ext>
            </a:extLst>
          </p:cNvPr>
          <p:cNvSpPr>
            <a:spLocks noGrp="1"/>
          </p:cNvSpPr>
          <p:nvPr>
            <p:ph type="sldNum" sz="quarter" idx="12"/>
          </p:nvPr>
        </p:nvSpPr>
        <p:spPr/>
        <p:txBody>
          <a:bodyPr/>
          <a:lstStyle/>
          <a:p>
            <a:fld id="{772D91BC-BE28-4636-9537-5BD7851F5254}" type="slidenum">
              <a:rPr lang="zh-CN" altLang="en-US" smtClean="0"/>
              <a:t>‹#›</a:t>
            </a:fld>
            <a:endParaRPr lang="zh-CN" altLang="en-US"/>
          </a:p>
        </p:txBody>
      </p:sp>
    </p:spTree>
    <p:extLst>
      <p:ext uri="{BB962C8B-B14F-4D97-AF65-F5344CB8AC3E}">
        <p14:creationId xmlns:p14="http://schemas.microsoft.com/office/powerpoint/2010/main" val="3887942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953720-F682-B12A-CC0C-D4DD0F7D292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8528339-276A-E0F8-658A-EDC3136388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82F41A4-5D49-C8E6-AB87-C14BA3A9F1B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CAA6FC-13DE-5890-4365-09AAC25482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D70B910-B491-8BA3-A6FA-AAB7C9FB4DC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1B8FBA6-FE13-D578-67B5-8E08D1121D0B}"/>
              </a:ext>
            </a:extLst>
          </p:cNvPr>
          <p:cNvSpPr>
            <a:spLocks noGrp="1"/>
          </p:cNvSpPr>
          <p:nvPr>
            <p:ph type="dt" sz="half" idx="10"/>
          </p:nvPr>
        </p:nvSpPr>
        <p:spPr/>
        <p:txBody>
          <a:bodyPr/>
          <a:lstStyle/>
          <a:p>
            <a:fld id="{8A09D4F0-6F88-4886-AB77-34FE49713313}" type="datetimeFigureOut">
              <a:rPr lang="zh-CN" altLang="en-US" smtClean="0"/>
              <a:t>2022/7/6</a:t>
            </a:fld>
            <a:endParaRPr lang="zh-CN" altLang="en-US"/>
          </a:p>
        </p:txBody>
      </p:sp>
      <p:sp>
        <p:nvSpPr>
          <p:cNvPr id="8" name="页脚占位符 7">
            <a:extLst>
              <a:ext uri="{FF2B5EF4-FFF2-40B4-BE49-F238E27FC236}">
                <a16:creationId xmlns:a16="http://schemas.microsoft.com/office/drawing/2014/main" id="{248BF063-3F70-1F7E-704A-C22CBC46788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D3FC2A9-A65F-BD2B-8217-F5C4FD1A2FA6}"/>
              </a:ext>
            </a:extLst>
          </p:cNvPr>
          <p:cNvSpPr>
            <a:spLocks noGrp="1"/>
          </p:cNvSpPr>
          <p:nvPr>
            <p:ph type="sldNum" sz="quarter" idx="12"/>
          </p:nvPr>
        </p:nvSpPr>
        <p:spPr/>
        <p:txBody>
          <a:bodyPr/>
          <a:lstStyle/>
          <a:p>
            <a:fld id="{772D91BC-BE28-4636-9537-5BD7851F5254}" type="slidenum">
              <a:rPr lang="zh-CN" altLang="en-US" smtClean="0"/>
              <a:t>‹#›</a:t>
            </a:fld>
            <a:endParaRPr lang="zh-CN" altLang="en-US"/>
          </a:p>
        </p:txBody>
      </p:sp>
    </p:spTree>
    <p:extLst>
      <p:ext uri="{BB962C8B-B14F-4D97-AF65-F5344CB8AC3E}">
        <p14:creationId xmlns:p14="http://schemas.microsoft.com/office/powerpoint/2010/main" val="306510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C1E04-718B-BE2E-86FC-4F8CC970FE7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50DDEE7-BBF2-1DDB-3C32-9AD02334A2D8}"/>
              </a:ext>
            </a:extLst>
          </p:cNvPr>
          <p:cNvSpPr>
            <a:spLocks noGrp="1"/>
          </p:cNvSpPr>
          <p:nvPr>
            <p:ph type="dt" sz="half" idx="10"/>
          </p:nvPr>
        </p:nvSpPr>
        <p:spPr/>
        <p:txBody>
          <a:bodyPr/>
          <a:lstStyle/>
          <a:p>
            <a:fld id="{8A09D4F0-6F88-4886-AB77-34FE49713313}" type="datetimeFigureOut">
              <a:rPr lang="zh-CN" altLang="en-US" smtClean="0"/>
              <a:t>2022/7/6</a:t>
            </a:fld>
            <a:endParaRPr lang="zh-CN" altLang="en-US"/>
          </a:p>
        </p:txBody>
      </p:sp>
      <p:sp>
        <p:nvSpPr>
          <p:cNvPr id="4" name="页脚占位符 3">
            <a:extLst>
              <a:ext uri="{FF2B5EF4-FFF2-40B4-BE49-F238E27FC236}">
                <a16:creationId xmlns:a16="http://schemas.microsoft.com/office/drawing/2014/main" id="{84A16F2A-D064-1DC2-9999-AB6FAADD6DB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4BFBBAD-658D-3088-C11F-65786F6FBD2A}"/>
              </a:ext>
            </a:extLst>
          </p:cNvPr>
          <p:cNvSpPr>
            <a:spLocks noGrp="1"/>
          </p:cNvSpPr>
          <p:nvPr>
            <p:ph type="sldNum" sz="quarter" idx="12"/>
          </p:nvPr>
        </p:nvSpPr>
        <p:spPr/>
        <p:txBody>
          <a:bodyPr/>
          <a:lstStyle/>
          <a:p>
            <a:fld id="{772D91BC-BE28-4636-9537-5BD7851F5254}" type="slidenum">
              <a:rPr lang="zh-CN" altLang="en-US" smtClean="0"/>
              <a:t>‹#›</a:t>
            </a:fld>
            <a:endParaRPr lang="zh-CN" altLang="en-US"/>
          </a:p>
        </p:txBody>
      </p:sp>
    </p:spTree>
    <p:extLst>
      <p:ext uri="{BB962C8B-B14F-4D97-AF65-F5344CB8AC3E}">
        <p14:creationId xmlns:p14="http://schemas.microsoft.com/office/powerpoint/2010/main" val="616748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A307C3E-5857-25E3-4365-94067D1C6640}"/>
              </a:ext>
            </a:extLst>
          </p:cNvPr>
          <p:cNvSpPr>
            <a:spLocks noGrp="1"/>
          </p:cNvSpPr>
          <p:nvPr>
            <p:ph type="dt" sz="half" idx="10"/>
          </p:nvPr>
        </p:nvSpPr>
        <p:spPr/>
        <p:txBody>
          <a:bodyPr/>
          <a:lstStyle/>
          <a:p>
            <a:fld id="{8A09D4F0-6F88-4886-AB77-34FE49713313}" type="datetimeFigureOut">
              <a:rPr lang="zh-CN" altLang="en-US" smtClean="0"/>
              <a:t>2022/7/6</a:t>
            </a:fld>
            <a:endParaRPr lang="zh-CN" altLang="en-US"/>
          </a:p>
        </p:txBody>
      </p:sp>
      <p:sp>
        <p:nvSpPr>
          <p:cNvPr id="3" name="页脚占位符 2">
            <a:extLst>
              <a:ext uri="{FF2B5EF4-FFF2-40B4-BE49-F238E27FC236}">
                <a16:creationId xmlns:a16="http://schemas.microsoft.com/office/drawing/2014/main" id="{13CFD9E3-F7F9-0FD3-7B48-BD982C90E8F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F059188-3A5A-73A6-DD60-7EB0D3010628}"/>
              </a:ext>
            </a:extLst>
          </p:cNvPr>
          <p:cNvSpPr>
            <a:spLocks noGrp="1"/>
          </p:cNvSpPr>
          <p:nvPr>
            <p:ph type="sldNum" sz="quarter" idx="12"/>
          </p:nvPr>
        </p:nvSpPr>
        <p:spPr/>
        <p:txBody>
          <a:bodyPr/>
          <a:lstStyle/>
          <a:p>
            <a:fld id="{772D91BC-BE28-4636-9537-5BD7851F5254}" type="slidenum">
              <a:rPr lang="zh-CN" altLang="en-US" smtClean="0"/>
              <a:t>‹#›</a:t>
            </a:fld>
            <a:endParaRPr lang="zh-CN" altLang="en-US"/>
          </a:p>
        </p:txBody>
      </p:sp>
    </p:spTree>
    <p:extLst>
      <p:ext uri="{BB962C8B-B14F-4D97-AF65-F5344CB8AC3E}">
        <p14:creationId xmlns:p14="http://schemas.microsoft.com/office/powerpoint/2010/main" val="395471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4A3B41-7C6D-4A38-B863-4BA754103D7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35DB4E7-0018-5CDB-9F2C-D9415B72EF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631C373-E73B-87A7-46D6-F1A0EF88AF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DD8A1-920A-6959-0D5B-F870D3A6D1A8}"/>
              </a:ext>
            </a:extLst>
          </p:cNvPr>
          <p:cNvSpPr>
            <a:spLocks noGrp="1"/>
          </p:cNvSpPr>
          <p:nvPr>
            <p:ph type="dt" sz="half" idx="10"/>
          </p:nvPr>
        </p:nvSpPr>
        <p:spPr/>
        <p:txBody>
          <a:bodyPr/>
          <a:lstStyle/>
          <a:p>
            <a:fld id="{8A09D4F0-6F88-4886-AB77-34FE49713313}" type="datetimeFigureOut">
              <a:rPr lang="zh-CN" altLang="en-US" smtClean="0"/>
              <a:t>2022/7/6</a:t>
            </a:fld>
            <a:endParaRPr lang="zh-CN" altLang="en-US"/>
          </a:p>
        </p:txBody>
      </p:sp>
      <p:sp>
        <p:nvSpPr>
          <p:cNvPr id="6" name="页脚占位符 5">
            <a:extLst>
              <a:ext uri="{FF2B5EF4-FFF2-40B4-BE49-F238E27FC236}">
                <a16:creationId xmlns:a16="http://schemas.microsoft.com/office/drawing/2014/main" id="{255D9972-1AE7-4AE7-2C56-791C20826C0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A1591C0-E9B2-2BE3-781B-5298A429C61E}"/>
              </a:ext>
            </a:extLst>
          </p:cNvPr>
          <p:cNvSpPr>
            <a:spLocks noGrp="1"/>
          </p:cNvSpPr>
          <p:nvPr>
            <p:ph type="sldNum" sz="quarter" idx="12"/>
          </p:nvPr>
        </p:nvSpPr>
        <p:spPr/>
        <p:txBody>
          <a:bodyPr/>
          <a:lstStyle/>
          <a:p>
            <a:fld id="{772D91BC-BE28-4636-9537-5BD7851F5254}" type="slidenum">
              <a:rPr lang="zh-CN" altLang="en-US" smtClean="0"/>
              <a:t>‹#›</a:t>
            </a:fld>
            <a:endParaRPr lang="zh-CN" altLang="en-US"/>
          </a:p>
        </p:txBody>
      </p:sp>
    </p:spTree>
    <p:extLst>
      <p:ext uri="{BB962C8B-B14F-4D97-AF65-F5344CB8AC3E}">
        <p14:creationId xmlns:p14="http://schemas.microsoft.com/office/powerpoint/2010/main" val="3957957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F065F-E489-371A-D734-46717654285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1C1FF8F-1025-A05C-B864-513FCF6471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031BF70-E93C-584E-C352-5C7717F35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123FC5C-E6CB-AA81-6B3E-3C939EA7DC22}"/>
              </a:ext>
            </a:extLst>
          </p:cNvPr>
          <p:cNvSpPr>
            <a:spLocks noGrp="1"/>
          </p:cNvSpPr>
          <p:nvPr>
            <p:ph type="dt" sz="half" idx="10"/>
          </p:nvPr>
        </p:nvSpPr>
        <p:spPr/>
        <p:txBody>
          <a:bodyPr/>
          <a:lstStyle/>
          <a:p>
            <a:fld id="{8A09D4F0-6F88-4886-AB77-34FE49713313}" type="datetimeFigureOut">
              <a:rPr lang="zh-CN" altLang="en-US" smtClean="0"/>
              <a:t>2022/7/6</a:t>
            </a:fld>
            <a:endParaRPr lang="zh-CN" altLang="en-US"/>
          </a:p>
        </p:txBody>
      </p:sp>
      <p:sp>
        <p:nvSpPr>
          <p:cNvPr id="6" name="页脚占位符 5">
            <a:extLst>
              <a:ext uri="{FF2B5EF4-FFF2-40B4-BE49-F238E27FC236}">
                <a16:creationId xmlns:a16="http://schemas.microsoft.com/office/drawing/2014/main" id="{EA99D033-A7CC-5A13-500F-6B545F2F279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E43A955-8E84-0387-4831-AE375199C9C9}"/>
              </a:ext>
            </a:extLst>
          </p:cNvPr>
          <p:cNvSpPr>
            <a:spLocks noGrp="1"/>
          </p:cNvSpPr>
          <p:nvPr>
            <p:ph type="sldNum" sz="quarter" idx="12"/>
          </p:nvPr>
        </p:nvSpPr>
        <p:spPr/>
        <p:txBody>
          <a:bodyPr/>
          <a:lstStyle/>
          <a:p>
            <a:fld id="{772D91BC-BE28-4636-9537-5BD7851F5254}" type="slidenum">
              <a:rPr lang="zh-CN" altLang="en-US" smtClean="0"/>
              <a:t>‹#›</a:t>
            </a:fld>
            <a:endParaRPr lang="zh-CN" altLang="en-US"/>
          </a:p>
        </p:txBody>
      </p:sp>
    </p:spTree>
    <p:extLst>
      <p:ext uri="{BB962C8B-B14F-4D97-AF65-F5344CB8AC3E}">
        <p14:creationId xmlns:p14="http://schemas.microsoft.com/office/powerpoint/2010/main" val="4256300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AC3DB96-FF98-5AD4-3285-C4470294D3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7521146-16F5-E408-5021-BA93DB2C9F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D89453-F4C5-D502-8191-459C0AE4F3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9D4F0-6F88-4886-AB77-34FE49713313}" type="datetimeFigureOut">
              <a:rPr lang="zh-CN" altLang="en-US" smtClean="0"/>
              <a:t>2022/7/6</a:t>
            </a:fld>
            <a:endParaRPr lang="zh-CN" altLang="en-US"/>
          </a:p>
        </p:txBody>
      </p:sp>
      <p:sp>
        <p:nvSpPr>
          <p:cNvPr id="5" name="页脚占位符 4">
            <a:extLst>
              <a:ext uri="{FF2B5EF4-FFF2-40B4-BE49-F238E27FC236}">
                <a16:creationId xmlns:a16="http://schemas.microsoft.com/office/drawing/2014/main" id="{E1DCE9BC-2496-5B7B-6D5B-74356474E0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92D520D-0020-AB10-39C3-26BDC7EE13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D91BC-BE28-4636-9537-5BD7851F5254}" type="slidenum">
              <a:rPr lang="zh-CN" altLang="en-US" smtClean="0"/>
              <a:t>‹#›</a:t>
            </a:fld>
            <a:endParaRPr lang="zh-CN" altLang="en-US"/>
          </a:p>
        </p:txBody>
      </p:sp>
    </p:spTree>
    <p:extLst>
      <p:ext uri="{BB962C8B-B14F-4D97-AF65-F5344CB8AC3E}">
        <p14:creationId xmlns:p14="http://schemas.microsoft.com/office/powerpoint/2010/main" val="2108227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724968" y="915073"/>
            <a:ext cx="5256584" cy="940405"/>
          </a:xfrm>
          <a:prstGeom prst="rect">
            <a:avLst/>
          </a:prstGeom>
          <a:blipFill dpi="0" rotWithShape="1">
            <a:blip r:embed="rId3" cstate="print"/>
            <a:srcRect/>
            <a:stretch>
              <a:fillRect t="-45000"/>
            </a:stretch>
          </a:blipFill>
        </p:spPr>
        <p:txBody>
          <a:bodyPr wrap="square">
            <a:spAutoFit/>
          </a:bodyPr>
          <a:lstStyle/>
          <a:p>
            <a:pPr algn="ctr" eaLnBrk="1" hangingPunct="1">
              <a:lnSpc>
                <a:spcPct val="130000"/>
              </a:lnSpc>
            </a:pPr>
            <a:endParaRPr lang="zh-CN" altLang="zh-CN" sz="2400" b="1" dirty="0">
              <a:solidFill>
                <a:srgbClr val="044875"/>
              </a:solidFill>
              <a:latin typeface="微软雅黑" panose="020B0503020204020204" pitchFamily="2" charset="-122"/>
              <a:ea typeface="微软雅黑" panose="020B0503020204020204" pitchFamily="2" charset="-122"/>
            </a:endParaRPr>
          </a:p>
        </p:txBody>
      </p:sp>
      <p:sp>
        <p:nvSpPr>
          <p:cNvPr id="3" name="文本框 2"/>
          <p:cNvSpPr txBox="1">
            <a:spLocks noChangeArrowheads="1"/>
          </p:cNvSpPr>
          <p:nvPr/>
        </p:nvSpPr>
        <p:spPr bwMode="auto">
          <a:xfrm>
            <a:off x="5159578" y="4293096"/>
            <a:ext cx="1872208"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pPr>
            <a:r>
              <a:rPr lang="en-US" altLang="zh-CN" sz="2400" dirty="0">
                <a:solidFill>
                  <a:srgbClr val="044875"/>
                </a:solidFill>
                <a:latin typeface="微软雅黑" panose="020B0503020204020204" pitchFamily="2" charset="-122"/>
                <a:ea typeface="微软雅黑" panose="020B0503020204020204" pitchFamily="2" charset="-122"/>
              </a:rPr>
              <a:t>2022.07.07</a:t>
            </a:r>
            <a:endParaRPr lang="zh-CN" altLang="en-US" sz="2400" dirty="0">
              <a:solidFill>
                <a:srgbClr val="044875"/>
              </a:solidFill>
              <a:latin typeface="微软雅黑" panose="020B0503020204020204" pitchFamily="2" charset="-122"/>
              <a:ea typeface="微软雅黑" panose="020B0503020204020204" pitchFamily="2" charset="-122"/>
            </a:endParaRPr>
          </a:p>
        </p:txBody>
      </p:sp>
      <p:sp>
        <p:nvSpPr>
          <p:cNvPr id="8" name="矩形 7"/>
          <p:cNvSpPr/>
          <p:nvPr/>
        </p:nvSpPr>
        <p:spPr>
          <a:xfrm>
            <a:off x="1087119" y="3127550"/>
            <a:ext cx="10017125" cy="923330"/>
          </a:xfrm>
          <a:prstGeom prst="rect">
            <a:avLst/>
          </a:prstGeom>
        </p:spPr>
        <p:txBody>
          <a:bodyPr wrap="square">
            <a:spAutoFit/>
          </a:bodyPr>
          <a:lstStyle/>
          <a:p>
            <a:pPr algn="ctr"/>
            <a:r>
              <a:rPr lang="en-US" altLang="zh-CN" b="1" dirty="0">
                <a:solidFill>
                  <a:srgbClr val="044875"/>
                </a:solidFill>
                <a:latin typeface="微软雅黑" panose="020B0503020204020204" pitchFamily="2" charset="-122"/>
              </a:rPr>
              <a:t>204711093</a:t>
            </a:r>
          </a:p>
          <a:p>
            <a:pPr algn="ctr"/>
            <a:r>
              <a:rPr lang="zh-CN" altLang="en-US" b="1" dirty="0">
                <a:solidFill>
                  <a:srgbClr val="044875"/>
                </a:solidFill>
                <a:latin typeface="微软雅黑" panose="020B0503020204020204" pitchFamily="2" charset="-122"/>
              </a:rPr>
              <a:t>王歌睿</a:t>
            </a:r>
            <a:endParaRPr lang="en-US" altLang="zh-CN" b="1" dirty="0">
              <a:solidFill>
                <a:srgbClr val="044875"/>
              </a:solidFill>
              <a:latin typeface="微软雅黑" panose="020B0503020204020204" pitchFamily="2" charset="-122"/>
            </a:endParaRPr>
          </a:p>
          <a:p>
            <a:pPr algn="ctr"/>
            <a:endParaRPr lang="en-US" altLang="zh-CN" b="1" dirty="0">
              <a:solidFill>
                <a:srgbClr val="044875"/>
              </a:solidFill>
              <a:latin typeface="微软雅黑" panose="020B0503020204020204" pitchFamily="2" charset="-122"/>
            </a:endParaRPr>
          </a:p>
        </p:txBody>
      </p:sp>
      <p:pic>
        <p:nvPicPr>
          <p:cNvPr id="13" name="图片 12"/>
          <p:cNvPicPr>
            <a:picLocks noChangeAspect="1"/>
          </p:cNvPicPr>
          <p:nvPr/>
        </p:nvPicPr>
        <p:blipFill>
          <a:blip r:embed="rId4" cstate="print"/>
          <a:stretch>
            <a:fillRect/>
          </a:stretch>
        </p:blipFill>
        <p:spPr>
          <a:xfrm>
            <a:off x="3935760" y="1299069"/>
            <a:ext cx="4711293" cy="676413"/>
          </a:xfrm>
          <a:prstGeom prst="rect">
            <a:avLst/>
          </a:prstGeom>
        </p:spPr>
      </p:pic>
      <p:sp>
        <p:nvSpPr>
          <p:cNvPr id="10" name="文本框 9">
            <a:extLst>
              <a:ext uri="{FF2B5EF4-FFF2-40B4-BE49-F238E27FC236}">
                <a16:creationId xmlns:a16="http://schemas.microsoft.com/office/drawing/2014/main" id="{57E1C7E3-70F3-873F-E2A3-B1DAB18BF1D3}"/>
              </a:ext>
            </a:extLst>
          </p:cNvPr>
          <p:cNvSpPr txBox="1"/>
          <p:nvPr/>
        </p:nvSpPr>
        <p:spPr>
          <a:xfrm>
            <a:off x="2474335" y="2300559"/>
            <a:ext cx="7634141" cy="584775"/>
          </a:xfrm>
          <a:prstGeom prst="rect">
            <a:avLst/>
          </a:prstGeom>
          <a:noFill/>
        </p:spPr>
        <p:txBody>
          <a:bodyPr wrap="square">
            <a:spAutoFit/>
          </a:bodyPr>
          <a:lstStyle/>
          <a:p>
            <a:r>
              <a:rPr lang="zh-CN" altLang="en-US" sz="3200" b="1" dirty="0">
                <a:solidFill>
                  <a:srgbClr val="044875"/>
                </a:solidFill>
                <a:latin typeface="微软雅黑" panose="020B0503020204020204" pitchFamily="2" charset="-122"/>
              </a:rPr>
              <a:t>基于多专家模型</a:t>
            </a:r>
            <a:r>
              <a:rPr lang="en-US" altLang="zh-CN" sz="3200" b="1" dirty="0">
                <a:solidFill>
                  <a:srgbClr val="044875"/>
                </a:solidFill>
                <a:latin typeface="微软雅黑" panose="020B0503020204020204" pitchFamily="2" charset="-122"/>
              </a:rPr>
              <a:t>(</a:t>
            </a:r>
            <a:r>
              <a:rPr lang="en-US" altLang="zh-CN" sz="3200" b="1" dirty="0" err="1">
                <a:solidFill>
                  <a:srgbClr val="044875"/>
                </a:solidFill>
                <a:latin typeface="微软雅黑" panose="020B0503020204020204" pitchFamily="2" charset="-122"/>
              </a:rPr>
              <a:t>MoE</a:t>
            </a:r>
            <a:r>
              <a:rPr lang="en-US" altLang="zh-CN" sz="3200" b="1" dirty="0">
                <a:solidFill>
                  <a:srgbClr val="044875"/>
                </a:solidFill>
                <a:latin typeface="微软雅黑" panose="020B0503020204020204" pitchFamily="2" charset="-122"/>
              </a:rPr>
              <a:t>)</a:t>
            </a:r>
            <a:r>
              <a:rPr lang="zh-CN" altLang="en-US" sz="3200" b="1" dirty="0">
                <a:solidFill>
                  <a:srgbClr val="044875"/>
                </a:solidFill>
                <a:latin typeface="微软雅黑" panose="020B0503020204020204" pitchFamily="2" charset="-122"/>
              </a:rPr>
              <a:t>的多任务学习算法</a:t>
            </a:r>
            <a:endParaRPr lang="zh-CN" altLang="en-US" sz="3200" dirty="0"/>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err="1">
                  <a:solidFill>
                    <a:srgbClr val="044875"/>
                  </a:solidFill>
                  <a:latin typeface="微软雅黑" panose="020B0503020204020204" pitchFamily="2" charset="-122"/>
                  <a:ea typeface="微软雅黑" panose="020B0503020204020204" pitchFamily="2" charset="-122"/>
                </a:rPr>
                <a:t>MMoE</a:t>
              </a:r>
              <a:endParaRPr lang="zh-CN" altLang="en-US" sz="3200" dirty="0">
                <a:solidFill>
                  <a:srgbClr val="044875"/>
                </a:solidFill>
                <a:latin typeface="微软雅黑" panose="020B0503020204020204" pitchFamily="2" charset="-122"/>
                <a:ea typeface="微软雅黑" panose="020B0503020204020204" pitchFamily="2" charset="-122"/>
              </a:endParaRP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02</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a:xfrm>
            <a:off x="420068" y="931063"/>
            <a:ext cx="4896544" cy="457848"/>
            <a:chOff x="355600" y="971550"/>
            <a:chExt cx="3911001" cy="457848"/>
          </a:xfrm>
        </p:grpSpPr>
        <p:sp>
          <p:nvSpPr>
            <p:cNvPr id="13" name="矩形 12"/>
            <p:cNvSpPr/>
            <p:nvPr/>
          </p:nvSpPr>
          <p:spPr bwMode="auto">
            <a:xfrm>
              <a:off x="355600" y="971550"/>
              <a:ext cx="166064"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14" name="矩形 39"/>
            <p:cNvSpPr>
              <a:spLocks noChangeArrowheads="1"/>
            </p:cNvSpPr>
            <p:nvPr/>
          </p:nvSpPr>
          <p:spPr bwMode="auto">
            <a:xfrm>
              <a:off x="616767" y="1029288"/>
              <a:ext cx="3649834" cy="398780"/>
            </a:xfrm>
            <a:prstGeom prst="rect">
              <a:avLst/>
            </a:prstGeom>
            <a:noFill/>
            <a:ln w="9525">
              <a:noFill/>
              <a:miter lim="800000"/>
            </a:ln>
          </p:spPr>
          <p:txBody>
            <a:bodyPr wrap="square">
              <a:spAutoFit/>
            </a:bodyPr>
            <a:lstStyle/>
            <a:p>
              <a:pPr>
                <a:lnSpc>
                  <a:spcPts val="2400"/>
                </a:lnSpc>
              </a:pPr>
              <a:endParaRPr lang="zh-CN" altLang="en-US" sz="2400" b="1" dirty="0">
                <a:solidFill>
                  <a:srgbClr val="044875"/>
                </a:solidFill>
                <a:latin typeface="微软雅黑" panose="020B0503020204020204" pitchFamily="2" charset="-122"/>
                <a:ea typeface="微软雅黑" panose="020B0503020204020204" pitchFamily="2" charset="-122"/>
              </a:endParaRPr>
            </a:p>
          </p:txBody>
        </p:sp>
      </p:gr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10</a:t>
            </a:fld>
            <a:endParaRPr lang="zh-CN" altLang="en-US" strike="noStrike" noProof="1"/>
          </a:p>
        </p:txBody>
      </p:sp>
      <p:pic>
        <p:nvPicPr>
          <p:cNvPr id="6" name="图片 5">
            <a:extLst>
              <a:ext uri="{FF2B5EF4-FFF2-40B4-BE49-F238E27FC236}">
                <a16:creationId xmlns:a16="http://schemas.microsoft.com/office/drawing/2014/main" id="{C57865BC-1972-D938-24E1-93A0C03D3A23}"/>
              </a:ext>
            </a:extLst>
          </p:cNvPr>
          <p:cNvPicPr>
            <a:picLocks noChangeAspect="1"/>
          </p:cNvPicPr>
          <p:nvPr/>
        </p:nvPicPr>
        <p:blipFill>
          <a:blip r:embed="rId2"/>
          <a:stretch>
            <a:fillRect/>
          </a:stretch>
        </p:blipFill>
        <p:spPr>
          <a:xfrm>
            <a:off x="6609532" y="2438917"/>
            <a:ext cx="5426412" cy="649172"/>
          </a:xfrm>
          <a:prstGeom prst="rect">
            <a:avLst/>
          </a:prstGeom>
        </p:spPr>
      </p:pic>
      <p:pic>
        <p:nvPicPr>
          <p:cNvPr id="8" name="图片 7">
            <a:extLst>
              <a:ext uri="{FF2B5EF4-FFF2-40B4-BE49-F238E27FC236}">
                <a16:creationId xmlns:a16="http://schemas.microsoft.com/office/drawing/2014/main" id="{BBA15BF8-B56E-30DD-EB22-A4BC1FFADD91}"/>
              </a:ext>
            </a:extLst>
          </p:cNvPr>
          <p:cNvPicPr>
            <a:picLocks noChangeAspect="1"/>
          </p:cNvPicPr>
          <p:nvPr/>
        </p:nvPicPr>
        <p:blipFill rotWithShape="1">
          <a:blip r:embed="rId3"/>
          <a:srcRect l="4272" r="3885"/>
          <a:stretch/>
        </p:blipFill>
        <p:spPr>
          <a:xfrm>
            <a:off x="6035486" y="3365678"/>
            <a:ext cx="6128343" cy="1529428"/>
          </a:xfrm>
          <a:prstGeom prst="rect">
            <a:avLst/>
          </a:prstGeom>
        </p:spPr>
      </p:pic>
      <p:pic>
        <p:nvPicPr>
          <p:cNvPr id="22" name="图片 21">
            <a:extLst>
              <a:ext uri="{FF2B5EF4-FFF2-40B4-BE49-F238E27FC236}">
                <a16:creationId xmlns:a16="http://schemas.microsoft.com/office/drawing/2014/main" id="{95A880A0-14C0-81F2-655C-9417D2DBE387}"/>
              </a:ext>
            </a:extLst>
          </p:cNvPr>
          <p:cNvPicPr>
            <a:picLocks noChangeAspect="1"/>
          </p:cNvPicPr>
          <p:nvPr/>
        </p:nvPicPr>
        <p:blipFill rotWithShape="1">
          <a:blip r:embed="rId4">
            <a:extLst>
              <a:ext uri="{28A0092B-C50C-407E-A947-70E740481C1C}">
                <a14:useLocalDpi xmlns:a14="http://schemas.microsoft.com/office/drawing/2010/main" val="0"/>
              </a:ext>
            </a:extLst>
          </a:blip>
          <a:srcRect l="3835"/>
          <a:stretch/>
        </p:blipFill>
        <p:spPr>
          <a:xfrm>
            <a:off x="259260" y="2152065"/>
            <a:ext cx="5545137" cy="3225513"/>
          </a:xfrm>
          <a:prstGeom prst="rect">
            <a:avLst/>
          </a:prstGeom>
        </p:spPr>
      </p:pic>
      <p:sp>
        <p:nvSpPr>
          <p:cNvPr id="23" name="矩形 39">
            <a:extLst>
              <a:ext uri="{FF2B5EF4-FFF2-40B4-BE49-F238E27FC236}">
                <a16:creationId xmlns:a16="http://schemas.microsoft.com/office/drawing/2014/main" id="{397EAD31-A88B-38D7-F207-3806A1D51859}"/>
              </a:ext>
            </a:extLst>
          </p:cNvPr>
          <p:cNvSpPr>
            <a:spLocks noChangeArrowheads="1"/>
          </p:cNvSpPr>
          <p:nvPr/>
        </p:nvSpPr>
        <p:spPr bwMode="auto">
          <a:xfrm>
            <a:off x="747047" y="976912"/>
            <a:ext cx="6419298" cy="400110"/>
          </a:xfrm>
          <a:prstGeom prst="rect">
            <a:avLst/>
          </a:prstGeom>
          <a:noFill/>
          <a:ln w="9525">
            <a:noFill/>
            <a:miter lim="800000"/>
          </a:ln>
        </p:spPr>
        <p:txBody>
          <a:bodyPr wrap="square">
            <a:spAutoFit/>
          </a:bodyPr>
          <a:lstStyle/>
          <a:p>
            <a:pPr>
              <a:lnSpc>
                <a:spcPts val="2400"/>
              </a:lnSpc>
            </a:pPr>
            <a:r>
              <a:rPr lang="zh-CN" altLang="en-US" sz="2400" b="1" dirty="0">
                <a:solidFill>
                  <a:srgbClr val="044875"/>
                </a:solidFill>
                <a:latin typeface="微软雅黑" panose="020B0503020204020204" pitchFamily="2" charset="-122"/>
                <a:ea typeface="微软雅黑" panose="020B0503020204020204" pitchFamily="2" charset="-122"/>
              </a:rPr>
              <a:t>从</a:t>
            </a:r>
            <a:r>
              <a:rPr lang="en-US" altLang="zh-CN" sz="2400" b="1" dirty="0" err="1">
                <a:solidFill>
                  <a:srgbClr val="044875"/>
                </a:solidFill>
                <a:latin typeface="微软雅黑" panose="020B0503020204020204" pitchFamily="2" charset="-122"/>
                <a:ea typeface="微软雅黑" panose="020B0503020204020204" pitchFamily="2" charset="-122"/>
              </a:rPr>
              <a:t>MoE</a:t>
            </a:r>
            <a:r>
              <a:rPr lang="zh-CN" altLang="en-US" sz="2400" b="1" dirty="0">
                <a:solidFill>
                  <a:srgbClr val="044875"/>
                </a:solidFill>
                <a:latin typeface="微软雅黑" panose="020B0503020204020204" pitchFamily="2" charset="-122"/>
                <a:ea typeface="微软雅黑" panose="020B0503020204020204" pitchFamily="2" charset="-122"/>
              </a:rPr>
              <a:t>到</a:t>
            </a:r>
            <a:r>
              <a:rPr lang="en-US" altLang="zh-CN" sz="2400" b="1" dirty="0" err="1">
                <a:solidFill>
                  <a:srgbClr val="044875"/>
                </a:solidFill>
                <a:latin typeface="微软雅黑" panose="020B0503020204020204" pitchFamily="2" charset="-122"/>
                <a:ea typeface="微软雅黑" panose="020B0503020204020204" pitchFamily="2" charset="-122"/>
              </a:rPr>
              <a:t>MMoE</a:t>
            </a:r>
            <a:endParaRPr lang="zh-CN" altLang="en-US" sz="2400" b="1" dirty="0">
              <a:solidFill>
                <a:srgbClr val="044875"/>
              </a:solidFill>
              <a:latin typeface="微软雅黑" panose="020B0503020204020204" pitchFamily="2" charset="-122"/>
              <a:ea typeface="微软雅黑" panose="020B0503020204020204" pitchFamily="2" charset="-122"/>
            </a:endParaRPr>
          </a:p>
        </p:txBody>
      </p:sp>
    </p:spTree>
    <p:extLst>
      <p:ext uri="{BB962C8B-B14F-4D97-AF65-F5344CB8AC3E}">
        <p14:creationId xmlns:p14="http://schemas.microsoft.com/office/powerpoint/2010/main" val="2240273558"/>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3B84DE18-D620-A98B-B831-779642F6FED5}"/>
              </a:ext>
            </a:extLst>
          </p:cNvPr>
          <p:cNvPicPr>
            <a:picLocks noChangeAspect="1"/>
          </p:cNvPicPr>
          <p:nvPr/>
        </p:nvPicPr>
        <p:blipFill rotWithShape="1">
          <a:blip r:embed="rId2"/>
          <a:srcRect l="3792" r="3685"/>
          <a:stretch/>
        </p:blipFill>
        <p:spPr>
          <a:xfrm>
            <a:off x="260907" y="2584594"/>
            <a:ext cx="5750032" cy="1536635"/>
          </a:xfrm>
          <a:prstGeom prst="rect">
            <a:avLst/>
          </a:prstGeom>
        </p:spPr>
      </p:pic>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err="1">
                  <a:solidFill>
                    <a:srgbClr val="044875"/>
                  </a:solidFill>
                  <a:latin typeface="微软雅黑" panose="020B0503020204020204" pitchFamily="2" charset="-122"/>
                  <a:ea typeface="微软雅黑" panose="020B0503020204020204" pitchFamily="2" charset="-122"/>
                </a:rPr>
                <a:t>MMoE</a:t>
              </a:r>
              <a:endParaRPr lang="zh-CN" altLang="en-US" sz="3200" dirty="0">
                <a:solidFill>
                  <a:srgbClr val="044875"/>
                </a:solidFill>
                <a:latin typeface="微软雅黑" panose="020B0503020204020204" pitchFamily="2" charset="-122"/>
                <a:ea typeface="微软雅黑" panose="020B0503020204020204" pitchFamily="2" charset="-122"/>
              </a:endParaRP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02</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a:xfrm>
            <a:off x="420068" y="931063"/>
            <a:ext cx="4896544" cy="457848"/>
            <a:chOff x="355600" y="971550"/>
            <a:chExt cx="3911001" cy="457848"/>
          </a:xfrm>
        </p:grpSpPr>
        <p:sp>
          <p:nvSpPr>
            <p:cNvPr id="13" name="矩形 12"/>
            <p:cNvSpPr/>
            <p:nvPr/>
          </p:nvSpPr>
          <p:spPr bwMode="auto">
            <a:xfrm>
              <a:off x="355600" y="971550"/>
              <a:ext cx="166064"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14" name="矩形 39"/>
            <p:cNvSpPr>
              <a:spLocks noChangeArrowheads="1"/>
            </p:cNvSpPr>
            <p:nvPr/>
          </p:nvSpPr>
          <p:spPr bwMode="auto">
            <a:xfrm>
              <a:off x="616767" y="1029288"/>
              <a:ext cx="3649834" cy="398780"/>
            </a:xfrm>
            <a:prstGeom prst="rect">
              <a:avLst/>
            </a:prstGeom>
            <a:noFill/>
            <a:ln w="9525">
              <a:noFill/>
              <a:miter lim="800000"/>
            </a:ln>
          </p:spPr>
          <p:txBody>
            <a:bodyPr wrap="square">
              <a:spAutoFit/>
            </a:bodyPr>
            <a:lstStyle/>
            <a:p>
              <a:pPr>
                <a:lnSpc>
                  <a:spcPts val="2400"/>
                </a:lnSpc>
              </a:pPr>
              <a:endParaRPr lang="zh-CN" altLang="en-US" sz="2400" b="1" dirty="0">
                <a:solidFill>
                  <a:srgbClr val="044875"/>
                </a:solidFill>
                <a:latin typeface="微软雅黑" panose="020B0503020204020204" pitchFamily="2" charset="-122"/>
                <a:ea typeface="微软雅黑" panose="020B0503020204020204" pitchFamily="2" charset="-122"/>
              </a:endParaRPr>
            </a:p>
          </p:txBody>
        </p:sp>
      </p:gr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11</a:t>
            </a:fld>
            <a:endParaRPr lang="zh-CN" altLang="en-US" strike="noStrike" noProof="1"/>
          </a:p>
        </p:txBody>
      </p:sp>
      <p:pic>
        <p:nvPicPr>
          <p:cNvPr id="6" name="图片 5">
            <a:extLst>
              <a:ext uri="{FF2B5EF4-FFF2-40B4-BE49-F238E27FC236}">
                <a16:creationId xmlns:a16="http://schemas.microsoft.com/office/drawing/2014/main" id="{B8444B5E-12BA-B3B9-F776-A41CC6B99E92}"/>
              </a:ext>
            </a:extLst>
          </p:cNvPr>
          <p:cNvPicPr>
            <a:picLocks noChangeAspect="1"/>
          </p:cNvPicPr>
          <p:nvPr/>
        </p:nvPicPr>
        <p:blipFill rotWithShape="1">
          <a:blip r:embed="rId3"/>
          <a:srcRect l="988" r="2328"/>
          <a:stretch/>
        </p:blipFill>
        <p:spPr>
          <a:xfrm>
            <a:off x="4241391" y="1884257"/>
            <a:ext cx="7950609" cy="4473944"/>
          </a:xfrm>
          <a:prstGeom prst="rect">
            <a:avLst/>
          </a:prstGeom>
        </p:spPr>
      </p:pic>
      <p:sp>
        <p:nvSpPr>
          <p:cNvPr id="20" name="矩形 39">
            <a:extLst>
              <a:ext uri="{FF2B5EF4-FFF2-40B4-BE49-F238E27FC236}">
                <a16:creationId xmlns:a16="http://schemas.microsoft.com/office/drawing/2014/main" id="{23495A85-4669-C86B-4FFA-A7BD3FE3B52C}"/>
              </a:ext>
            </a:extLst>
          </p:cNvPr>
          <p:cNvSpPr>
            <a:spLocks noChangeArrowheads="1"/>
          </p:cNvSpPr>
          <p:nvPr/>
        </p:nvSpPr>
        <p:spPr bwMode="auto">
          <a:xfrm>
            <a:off x="747047" y="988801"/>
            <a:ext cx="8301260" cy="400110"/>
          </a:xfrm>
          <a:prstGeom prst="rect">
            <a:avLst/>
          </a:prstGeom>
          <a:noFill/>
          <a:ln w="9525">
            <a:noFill/>
            <a:miter lim="800000"/>
          </a:ln>
        </p:spPr>
        <p:txBody>
          <a:bodyPr wrap="square">
            <a:spAutoFit/>
          </a:bodyPr>
          <a:lstStyle/>
          <a:p>
            <a:pPr>
              <a:lnSpc>
                <a:spcPts val="2400"/>
              </a:lnSpc>
            </a:pPr>
            <a:r>
              <a:rPr lang="zh-CN" altLang="en-US" sz="2400" b="1" dirty="0">
                <a:solidFill>
                  <a:srgbClr val="044875"/>
                </a:solidFill>
                <a:latin typeface="微软雅黑" panose="020B0503020204020204" pitchFamily="2" charset="-122"/>
                <a:ea typeface="微软雅黑" panose="020B0503020204020204" pitchFamily="2" charset="-122"/>
              </a:rPr>
              <a:t>每个</a:t>
            </a:r>
            <a:r>
              <a:rPr lang="en-US" altLang="zh-CN" sz="2400" b="1" dirty="0">
                <a:solidFill>
                  <a:srgbClr val="044875"/>
                </a:solidFill>
                <a:latin typeface="微软雅黑" panose="020B0503020204020204" pitchFamily="2" charset="-122"/>
                <a:ea typeface="微软雅黑" panose="020B0503020204020204" pitchFamily="2" charset="-122"/>
              </a:rPr>
              <a:t>task</a:t>
            </a:r>
            <a:r>
              <a:rPr lang="zh-CN" altLang="en-US" sz="2400" b="1" dirty="0">
                <a:solidFill>
                  <a:srgbClr val="044875"/>
                </a:solidFill>
                <a:latin typeface="微软雅黑" panose="020B0503020204020204" pitchFamily="2" charset="-122"/>
                <a:ea typeface="微软雅黑" panose="020B0503020204020204" pitchFamily="2" charset="-122"/>
              </a:rPr>
              <a:t>一个</a:t>
            </a:r>
            <a:r>
              <a:rPr lang="en-US" altLang="zh-CN" sz="2400" b="1" dirty="0">
                <a:solidFill>
                  <a:srgbClr val="044875"/>
                </a:solidFill>
                <a:latin typeface="微软雅黑" panose="020B0503020204020204" pitchFamily="2" charset="-122"/>
                <a:ea typeface="微软雅黑" panose="020B0503020204020204" pitchFamily="2" charset="-122"/>
              </a:rPr>
              <a:t>gate</a:t>
            </a:r>
            <a:r>
              <a:rPr lang="zh-CN" altLang="en-US" sz="2400" b="1" dirty="0">
                <a:solidFill>
                  <a:srgbClr val="044875"/>
                </a:solidFill>
                <a:latin typeface="微软雅黑" panose="020B0503020204020204" pitchFamily="2" charset="-122"/>
                <a:ea typeface="微软雅黑" panose="020B0503020204020204" pitchFamily="2" charset="-122"/>
              </a:rPr>
              <a:t>网络，控制不同</a:t>
            </a:r>
            <a:r>
              <a:rPr lang="en-US" altLang="zh-CN" sz="2400" b="1" dirty="0">
                <a:solidFill>
                  <a:srgbClr val="044875"/>
                </a:solidFill>
                <a:latin typeface="微软雅黑" panose="020B0503020204020204" pitchFamily="2" charset="-122"/>
                <a:ea typeface="微软雅黑" panose="020B0503020204020204" pitchFamily="2" charset="-122"/>
              </a:rPr>
              <a:t>expert</a:t>
            </a:r>
            <a:r>
              <a:rPr lang="zh-CN" altLang="en-US" sz="2400" b="1" dirty="0">
                <a:solidFill>
                  <a:srgbClr val="044875"/>
                </a:solidFill>
                <a:latin typeface="微软雅黑" panose="020B0503020204020204" pitchFamily="2" charset="-122"/>
                <a:ea typeface="微软雅黑" panose="020B0503020204020204" pitchFamily="2" charset="-122"/>
              </a:rPr>
              <a:t>的权重</a:t>
            </a:r>
          </a:p>
        </p:txBody>
      </p:sp>
      <p:pic>
        <p:nvPicPr>
          <p:cNvPr id="22" name="图片 21">
            <a:extLst>
              <a:ext uri="{FF2B5EF4-FFF2-40B4-BE49-F238E27FC236}">
                <a16:creationId xmlns:a16="http://schemas.microsoft.com/office/drawing/2014/main" id="{578AED1A-4104-4723-BCA6-07C635276902}"/>
              </a:ext>
            </a:extLst>
          </p:cNvPr>
          <p:cNvPicPr>
            <a:picLocks noChangeAspect="1"/>
          </p:cNvPicPr>
          <p:nvPr/>
        </p:nvPicPr>
        <p:blipFill rotWithShape="1">
          <a:blip r:embed="rId4"/>
          <a:srcRect l="4531" t="-6540" r="26308" b="7790"/>
          <a:stretch/>
        </p:blipFill>
        <p:spPr>
          <a:xfrm>
            <a:off x="571128" y="4591121"/>
            <a:ext cx="4389677" cy="922240"/>
          </a:xfrm>
          <a:prstGeom prst="rect">
            <a:avLst/>
          </a:prstGeom>
        </p:spPr>
      </p:pic>
    </p:spTree>
    <p:extLst>
      <p:ext uri="{BB962C8B-B14F-4D97-AF65-F5344CB8AC3E}">
        <p14:creationId xmlns:p14="http://schemas.microsoft.com/office/powerpoint/2010/main" val="2997262587"/>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err="1">
                  <a:solidFill>
                    <a:srgbClr val="044875"/>
                  </a:solidFill>
                  <a:latin typeface="微软雅黑" panose="020B0503020204020204" pitchFamily="2" charset="-122"/>
                  <a:ea typeface="微软雅黑" panose="020B0503020204020204" pitchFamily="2" charset="-122"/>
                </a:rPr>
                <a:t>MMoE</a:t>
              </a:r>
              <a:endParaRPr lang="zh-CN" altLang="en-US" sz="3200" dirty="0">
                <a:solidFill>
                  <a:srgbClr val="044875"/>
                </a:solidFill>
                <a:latin typeface="微软雅黑" panose="020B0503020204020204" pitchFamily="2" charset="-122"/>
                <a:ea typeface="微软雅黑" panose="020B0503020204020204" pitchFamily="2" charset="-122"/>
              </a:endParaRP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02</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a:xfrm>
            <a:off x="420068" y="931063"/>
            <a:ext cx="4896544" cy="457848"/>
            <a:chOff x="355600" y="971550"/>
            <a:chExt cx="3911001" cy="457848"/>
          </a:xfrm>
        </p:grpSpPr>
        <p:sp>
          <p:nvSpPr>
            <p:cNvPr id="13" name="矩形 12"/>
            <p:cNvSpPr/>
            <p:nvPr/>
          </p:nvSpPr>
          <p:spPr bwMode="auto">
            <a:xfrm>
              <a:off x="355600" y="971550"/>
              <a:ext cx="166064"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14" name="矩形 39"/>
            <p:cNvSpPr>
              <a:spLocks noChangeArrowheads="1"/>
            </p:cNvSpPr>
            <p:nvPr/>
          </p:nvSpPr>
          <p:spPr bwMode="auto">
            <a:xfrm>
              <a:off x="616767" y="1029288"/>
              <a:ext cx="3649834" cy="398780"/>
            </a:xfrm>
            <a:prstGeom prst="rect">
              <a:avLst/>
            </a:prstGeom>
            <a:noFill/>
            <a:ln w="9525">
              <a:noFill/>
              <a:miter lim="800000"/>
            </a:ln>
          </p:spPr>
          <p:txBody>
            <a:bodyPr wrap="square">
              <a:spAutoFit/>
            </a:bodyPr>
            <a:lstStyle/>
            <a:p>
              <a:pPr>
                <a:lnSpc>
                  <a:spcPts val="2400"/>
                </a:lnSpc>
              </a:pPr>
              <a:endParaRPr lang="zh-CN" altLang="en-US" sz="2400" b="1" dirty="0">
                <a:solidFill>
                  <a:srgbClr val="044875"/>
                </a:solidFill>
                <a:latin typeface="微软雅黑" panose="020B0503020204020204" pitchFamily="2" charset="-122"/>
                <a:ea typeface="微软雅黑" panose="020B0503020204020204" pitchFamily="2" charset="-122"/>
              </a:endParaRPr>
            </a:p>
          </p:txBody>
        </p:sp>
      </p:gr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12</a:t>
            </a:fld>
            <a:endParaRPr lang="zh-CN" altLang="en-US" strike="noStrike" noProof="1"/>
          </a:p>
        </p:txBody>
      </p:sp>
      <p:pic>
        <p:nvPicPr>
          <p:cNvPr id="3" name="图片 2">
            <a:extLst>
              <a:ext uri="{FF2B5EF4-FFF2-40B4-BE49-F238E27FC236}">
                <a16:creationId xmlns:a16="http://schemas.microsoft.com/office/drawing/2014/main" id="{B5DA515E-C118-E47A-3A2C-45996101D621}"/>
              </a:ext>
            </a:extLst>
          </p:cNvPr>
          <p:cNvPicPr>
            <a:picLocks noChangeAspect="1"/>
          </p:cNvPicPr>
          <p:nvPr/>
        </p:nvPicPr>
        <p:blipFill rotWithShape="1">
          <a:blip r:embed="rId3"/>
          <a:srcRect l="830" r="3165"/>
          <a:stretch/>
        </p:blipFill>
        <p:spPr>
          <a:xfrm>
            <a:off x="191386" y="2367186"/>
            <a:ext cx="11809227" cy="3252281"/>
          </a:xfrm>
          <a:prstGeom prst="rect">
            <a:avLst/>
          </a:prstGeom>
        </p:spPr>
      </p:pic>
      <p:sp>
        <p:nvSpPr>
          <p:cNvPr id="21" name="矩形 39">
            <a:extLst>
              <a:ext uri="{FF2B5EF4-FFF2-40B4-BE49-F238E27FC236}">
                <a16:creationId xmlns:a16="http://schemas.microsoft.com/office/drawing/2014/main" id="{440FC232-90D7-7D23-A06F-7BE7DE8C0BA4}"/>
              </a:ext>
            </a:extLst>
          </p:cNvPr>
          <p:cNvSpPr>
            <a:spLocks noChangeArrowheads="1"/>
          </p:cNvSpPr>
          <p:nvPr/>
        </p:nvSpPr>
        <p:spPr bwMode="auto">
          <a:xfrm>
            <a:off x="747047" y="976912"/>
            <a:ext cx="6419298" cy="400110"/>
          </a:xfrm>
          <a:prstGeom prst="rect">
            <a:avLst/>
          </a:prstGeom>
          <a:noFill/>
          <a:ln w="9525">
            <a:noFill/>
            <a:miter lim="800000"/>
          </a:ln>
        </p:spPr>
        <p:txBody>
          <a:bodyPr wrap="square">
            <a:spAutoFit/>
          </a:bodyPr>
          <a:lstStyle/>
          <a:p>
            <a:pPr>
              <a:lnSpc>
                <a:spcPts val="2400"/>
              </a:lnSpc>
            </a:pPr>
            <a:r>
              <a:rPr lang="zh-CN" altLang="en-US" sz="2400" b="1" dirty="0">
                <a:solidFill>
                  <a:srgbClr val="044875"/>
                </a:solidFill>
                <a:latin typeface="微软雅黑" panose="020B0503020204020204" pitchFamily="2" charset="-122"/>
                <a:ea typeface="微软雅黑" panose="020B0503020204020204" pitchFamily="2" charset="-122"/>
              </a:rPr>
              <a:t>实验结果</a:t>
            </a:r>
          </a:p>
        </p:txBody>
      </p:sp>
    </p:spTree>
    <p:extLst>
      <p:ext uri="{BB962C8B-B14F-4D97-AF65-F5344CB8AC3E}">
        <p14:creationId xmlns:p14="http://schemas.microsoft.com/office/powerpoint/2010/main" val="2834682245"/>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err="1">
                  <a:solidFill>
                    <a:srgbClr val="044875"/>
                  </a:solidFill>
                  <a:latin typeface="微软雅黑" panose="020B0503020204020204" pitchFamily="2" charset="-122"/>
                  <a:ea typeface="微软雅黑" panose="020B0503020204020204" pitchFamily="2" charset="-122"/>
                </a:rPr>
                <a:t>MMoE</a:t>
              </a:r>
              <a:endParaRPr lang="zh-CN" altLang="en-US" sz="3200" dirty="0">
                <a:solidFill>
                  <a:srgbClr val="044875"/>
                </a:solidFill>
                <a:latin typeface="微软雅黑" panose="020B0503020204020204" pitchFamily="2" charset="-122"/>
                <a:ea typeface="微软雅黑" panose="020B0503020204020204" pitchFamily="2" charset="-122"/>
              </a:endParaRP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02</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a:xfrm>
            <a:off x="420068" y="931063"/>
            <a:ext cx="4896544" cy="457848"/>
            <a:chOff x="355600" y="971550"/>
            <a:chExt cx="3911001" cy="457848"/>
          </a:xfrm>
        </p:grpSpPr>
        <p:sp>
          <p:nvSpPr>
            <p:cNvPr id="13" name="矩形 12"/>
            <p:cNvSpPr/>
            <p:nvPr/>
          </p:nvSpPr>
          <p:spPr bwMode="auto">
            <a:xfrm>
              <a:off x="355600" y="971550"/>
              <a:ext cx="166064"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14" name="矩形 39"/>
            <p:cNvSpPr>
              <a:spLocks noChangeArrowheads="1"/>
            </p:cNvSpPr>
            <p:nvPr/>
          </p:nvSpPr>
          <p:spPr bwMode="auto">
            <a:xfrm>
              <a:off x="616767" y="1029288"/>
              <a:ext cx="3649834" cy="398780"/>
            </a:xfrm>
            <a:prstGeom prst="rect">
              <a:avLst/>
            </a:prstGeom>
            <a:noFill/>
            <a:ln w="9525">
              <a:noFill/>
              <a:miter lim="800000"/>
            </a:ln>
          </p:spPr>
          <p:txBody>
            <a:bodyPr wrap="square">
              <a:spAutoFit/>
            </a:bodyPr>
            <a:lstStyle/>
            <a:p>
              <a:pPr>
                <a:lnSpc>
                  <a:spcPts val="2400"/>
                </a:lnSpc>
              </a:pPr>
              <a:endParaRPr lang="zh-CN" altLang="en-US" sz="2400" b="1" dirty="0">
                <a:solidFill>
                  <a:srgbClr val="044875"/>
                </a:solidFill>
                <a:latin typeface="微软雅黑" panose="020B0503020204020204" pitchFamily="2" charset="-122"/>
                <a:ea typeface="微软雅黑" panose="020B0503020204020204" pitchFamily="2" charset="-122"/>
              </a:endParaRPr>
            </a:p>
          </p:txBody>
        </p:sp>
      </p:gr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13</a:t>
            </a:fld>
            <a:endParaRPr lang="zh-CN" altLang="en-US" strike="noStrike" noProof="1"/>
          </a:p>
        </p:txBody>
      </p:sp>
      <p:pic>
        <p:nvPicPr>
          <p:cNvPr id="5" name="图片 4">
            <a:extLst>
              <a:ext uri="{FF2B5EF4-FFF2-40B4-BE49-F238E27FC236}">
                <a16:creationId xmlns:a16="http://schemas.microsoft.com/office/drawing/2014/main" id="{CBDCD47C-DE92-1F2D-DC40-CC91D453BE60}"/>
              </a:ext>
            </a:extLst>
          </p:cNvPr>
          <p:cNvPicPr>
            <a:picLocks noChangeAspect="1"/>
          </p:cNvPicPr>
          <p:nvPr/>
        </p:nvPicPr>
        <p:blipFill rotWithShape="1">
          <a:blip r:embed="rId3"/>
          <a:srcRect l="3923"/>
          <a:stretch/>
        </p:blipFill>
        <p:spPr>
          <a:xfrm>
            <a:off x="1213446" y="1213276"/>
            <a:ext cx="9261764" cy="5453594"/>
          </a:xfrm>
          <a:prstGeom prst="rect">
            <a:avLst/>
          </a:prstGeom>
        </p:spPr>
      </p:pic>
      <p:sp>
        <p:nvSpPr>
          <p:cNvPr id="21" name="矩形 39">
            <a:extLst>
              <a:ext uri="{FF2B5EF4-FFF2-40B4-BE49-F238E27FC236}">
                <a16:creationId xmlns:a16="http://schemas.microsoft.com/office/drawing/2014/main" id="{D535DAF8-1164-2F0E-0C5F-9FD9B8B9C79E}"/>
              </a:ext>
            </a:extLst>
          </p:cNvPr>
          <p:cNvSpPr>
            <a:spLocks noChangeArrowheads="1"/>
          </p:cNvSpPr>
          <p:nvPr/>
        </p:nvSpPr>
        <p:spPr bwMode="auto">
          <a:xfrm>
            <a:off x="747047" y="976912"/>
            <a:ext cx="6419298" cy="400110"/>
          </a:xfrm>
          <a:prstGeom prst="rect">
            <a:avLst/>
          </a:prstGeom>
          <a:noFill/>
          <a:ln w="9525">
            <a:noFill/>
            <a:miter lim="800000"/>
          </a:ln>
        </p:spPr>
        <p:txBody>
          <a:bodyPr wrap="square">
            <a:spAutoFit/>
          </a:bodyPr>
          <a:lstStyle/>
          <a:p>
            <a:pPr>
              <a:lnSpc>
                <a:spcPts val="2400"/>
              </a:lnSpc>
            </a:pPr>
            <a:r>
              <a:rPr lang="zh-CN" altLang="en-US" sz="2400" b="1" dirty="0">
                <a:solidFill>
                  <a:srgbClr val="044875"/>
                </a:solidFill>
                <a:latin typeface="微软雅黑" panose="020B0503020204020204" pitchFamily="2" charset="-122"/>
                <a:ea typeface="微软雅黑" panose="020B0503020204020204" pitchFamily="2" charset="-122"/>
              </a:rPr>
              <a:t>实验结果</a:t>
            </a:r>
          </a:p>
        </p:txBody>
      </p:sp>
    </p:spTree>
    <p:extLst>
      <p:ext uri="{BB962C8B-B14F-4D97-AF65-F5344CB8AC3E}">
        <p14:creationId xmlns:p14="http://schemas.microsoft.com/office/powerpoint/2010/main" val="2992270063"/>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err="1">
                  <a:solidFill>
                    <a:srgbClr val="044875"/>
                  </a:solidFill>
                  <a:latin typeface="微软雅黑" panose="020B0503020204020204" pitchFamily="2" charset="-122"/>
                  <a:ea typeface="微软雅黑" panose="020B0503020204020204" pitchFamily="2" charset="-122"/>
                </a:rPr>
                <a:t>MMoE</a:t>
              </a:r>
              <a:endParaRPr lang="zh-CN" altLang="en-US" sz="3200" dirty="0">
                <a:solidFill>
                  <a:srgbClr val="044875"/>
                </a:solidFill>
                <a:latin typeface="微软雅黑" panose="020B0503020204020204" pitchFamily="2" charset="-122"/>
                <a:ea typeface="微软雅黑" panose="020B0503020204020204" pitchFamily="2" charset="-122"/>
              </a:endParaRP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02</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a:xfrm>
            <a:off x="420068" y="931063"/>
            <a:ext cx="4896544" cy="457848"/>
            <a:chOff x="355600" y="971550"/>
            <a:chExt cx="3911001" cy="457848"/>
          </a:xfrm>
        </p:grpSpPr>
        <p:sp>
          <p:nvSpPr>
            <p:cNvPr id="13" name="矩形 12"/>
            <p:cNvSpPr/>
            <p:nvPr/>
          </p:nvSpPr>
          <p:spPr bwMode="auto">
            <a:xfrm>
              <a:off x="355600" y="971550"/>
              <a:ext cx="166064"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14" name="矩形 39"/>
            <p:cNvSpPr>
              <a:spLocks noChangeArrowheads="1"/>
            </p:cNvSpPr>
            <p:nvPr/>
          </p:nvSpPr>
          <p:spPr bwMode="auto">
            <a:xfrm>
              <a:off x="616767" y="1029288"/>
              <a:ext cx="3649834" cy="398780"/>
            </a:xfrm>
            <a:prstGeom prst="rect">
              <a:avLst/>
            </a:prstGeom>
            <a:noFill/>
            <a:ln w="9525">
              <a:noFill/>
              <a:miter lim="800000"/>
            </a:ln>
          </p:spPr>
          <p:txBody>
            <a:bodyPr wrap="square">
              <a:spAutoFit/>
            </a:bodyPr>
            <a:lstStyle/>
            <a:p>
              <a:pPr>
                <a:lnSpc>
                  <a:spcPts val="2400"/>
                </a:lnSpc>
              </a:pPr>
              <a:endParaRPr lang="zh-CN" altLang="en-US" sz="2400" b="1" dirty="0">
                <a:solidFill>
                  <a:srgbClr val="044875"/>
                </a:solidFill>
                <a:latin typeface="微软雅黑" panose="020B0503020204020204" pitchFamily="2" charset="-122"/>
                <a:ea typeface="微软雅黑" panose="020B0503020204020204" pitchFamily="2" charset="-122"/>
              </a:endParaRPr>
            </a:p>
          </p:txBody>
        </p:sp>
      </p:gr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14</a:t>
            </a:fld>
            <a:endParaRPr lang="zh-CN" altLang="en-US" strike="noStrike" noProof="1"/>
          </a:p>
        </p:txBody>
      </p:sp>
      <p:pic>
        <p:nvPicPr>
          <p:cNvPr id="5" name="图片 4">
            <a:extLst>
              <a:ext uri="{FF2B5EF4-FFF2-40B4-BE49-F238E27FC236}">
                <a16:creationId xmlns:a16="http://schemas.microsoft.com/office/drawing/2014/main" id="{B7646FF2-72A3-1FD4-3179-F9BD71BD44E0}"/>
              </a:ext>
            </a:extLst>
          </p:cNvPr>
          <p:cNvPicPr>
            <a:picLocks noChangeAspect="1"/>
          </p:cNvPicPr>
          <p:nvPr/>
        </p:nvPicPr>
        <p:blipFill>
          <a:blip r:embed="rId3"/>
          <a:stretch>
            <a:fillRect/>
          </a:stretch>
        </p:blipFill>
        <p:spPr>
          <a:xfrm>
            <a:off x="1214437" y="1710266"/>
            <a:ext cx="9763125" cy="2828925"/>
          </a:xfrm>
          <a:prstGeom prst="rect">
            <a:avLst/>
          </a:prstGeom>
        </p:spPr>
      </p:pic>
      <p:sp>
        <p:nvSpPr>
          <p:cNvPr id="20" name="矩形 39">
            <a:extLst>
              <a:ext uri="{FF2B5EF4-FFF2-40B4-BE49-F238E27FC236}">
                <a16:creationId xmlns:a16="http://schemas.microsoft.com/office/drawing/2014/main" id="{53998F82-D989-3387-B95A-01C38E599E14}"/>
              </a:ext>
            </a:extLst>
          </p:cNvPr>
          <p:cNvSpPr>
            <a:spLocks noChangeArrowheads="1"/>
          </p:cNvSpPr>
          <p:nvPr/>
        </p:nvSpPr>
        <p:spPr bwMode="auto">
          <a:xfrm>
            <a:off x="747047" y="976912"/>
            <a:ext cx="6419298" cy="400110"/>
          </a:xfrm>
          <a:prstGeom prst="rect">
            <a:avLst/>
          </a:prstGeom>
          <a:noFill/>
          <a:ln w="9525">
            <a:noFill/>
            <a:miter lim="800000"/>
          </a:ln>
        </p:spPr>
        <p:txBody>
          <a:bodyPr wrap="square">
            <a:spAutoFit/>
          </a:bodyPr>
          <a:lstStyle/>
          <a:p>
            <a:pPr>
              <a:lnSpc>
                <a:spcPts val="2400"/>
              </a:lnSpc>
            </a:pPr>
            <a:r>
              <a:rPr lang="zh-CN" altLang="en-US" sz="2400" b="1" dirty="0">
                <a:solidFill>
                  <a:srgbClr val="044875"/>
                </a:solidFill>
                <a:latin typeface="微软雅黑" panose="020B0503020204020204" pitchFamily="2" charset="-122"/>
                <a:ea typeface="微软雅黑" panose="020B0503020204020204" pitchFamily="2" charset="-122"/>
              </a:rPr>
              <a:t>实验结果</a:t>
            </a:r>
          </a:p>
        </p:txBody>
      </p:sp>
    </p:spTree>
    <p:extLst>
      <p:ext uri="{BB962C8B-B14F-4D97-AF65-F5344CB8AC3E}">
        <p14:creationId xmlns:p14="http://schemas.microsoft.com/office/powerpoint/2010/main" val="1980624957"/>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rgbClr val="044875"/>
                  </a:solidFill>
                  <a:latin typeface="微软雅黑" panose="020B0503020204020204" pitchFamily="2" charset="-122"/>
                  <a:ea typeface="微软雅黑" panose="020B0503020204020204" pitchFamily="2" charset="-122"/>
                </a:rPr>
                <a:t>PLE</a:t>
              </a:r>
              <a:endParaRPr lang="zh-CN" altLang="en-US" sz="3200" dirty="0">
                <a:solidFill>
                  <a:srgbClr val="044875"/>
                </a:solidFill>
                <a:latin typeface="微软雅黑" panose="020B0503020204020204" pitchFamily="2" charset="-122"/>
                <a:ea typeface="微软雅黑" panose="020B0503020204020204" pitchFamily="2" charset="-122"/>
              </a:endParaRP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03</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a:xfrm>
            <a:off x="420068" y="931063"/>
            <a:ext cx="4896544" cy="457848"/>
            <a:chOff x="355600" y="971550"/>
            <a:chExt cx="3911001" cy="457848"/>
          </a:xfrm>
        </p:grpSpPr>
        <p:sp>
          <p:nvSpPr>
            <p:cNvPr id="13" name="矩形 12"/>
            <p:cNvSpPr/>
            <p:nvPr/>
          </p:nvSpPr>
          <p:spPr bwMode="auto">
            <a:xfrm>
              <a:off x="355600" y="971550"/>
              <a:ext cx="166064"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14" name="矩形 39"/>
            <p:cNvSpPr>
              <a:spLocks noChangeArrowheads="1"/>
            </p:cNvSpPr>
            <p:nvPr/>
          </p:nvSpPr>
          <p:spPr bwMode="auto">
            <a:xfrm>
              <a:off x="616767" y="1029288"/>
              <a:ext cx="3649834" cy="398780"/>
            </a:xfrm>
            <a:prstGeom prst="rect">
              <a:avLst/>
            </a:prstGeom>
            <a:noFill/>
            <a:ln w="9525">
              <a:noFill/>
              <a:miter lim="800000"/>
            </a:ln>
          </p:spPr>
          <p:txBody>
            <a:bodyPr wrap="square">
              <a:spAutoFit/>
            </a:bodyPr>
            <a:lstStyle/>
            <a:p>
              <a:pPr>
                <a:lnSpc>
                  <a:spcPts val="2400"/>
                </a:lnSpc>
              </a:pPr>
              <a:endParaRPr lang="zh-CN" altLang="en-US" sz="2400" b="1" dirty="0">
                <a:solidFill>
                  <a:srgbClr val="044875"/>
                </a:solidFill>
                <a:latin typeface="微软雅黑" panose="020B0503020204020204" pitchFamily="2" charset="-122"/>
                <a:ea typeface="微软雅黑" panose="020B0503020204020204" pitchFamily="2" charset="-122"/>
              </a:endParaRPr>
            </a:p>
          </p:txBody>
        </p:sp>
      </p:gr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15</a:t>
            </a:fld>
            <a:endParaRPr lang="zh-CN" altLang="en-US" strike="noStrike" noProof="1"/>
          </a:p>
        </p:txBody>
      </p:sp>
      <p:sp>
        <p:nvSpPr>
          <p:cNvPr id="19" name="文本框 18">
            <a:extLst>
              <a:ext uri="{FF2B5EF4-FFF2-40B4-BE49-F238E27FC236}">
                <a16:creationId xmlns:a16="http://schemas.microsoft.com/office/drawing/2014/main" id="{49B8775A-7452-7883-82C3-E41189B6D015}"/>
              </a:ext>
            </a:extLst>
          </p:cNvPr>
          <p:cNvSpPr txBox="1"/>
          <p:nvPr/>
        </p:nvSpPr>
        <p:spPr>
          <a:xfrm>
            <a:off x="912813" y="821353"/>
            <a:ext cx="10585804" cy="954107"/>
          </a:xfrm>
          <a:prstGeom prst="rect">
            <a:avLst/>
          </a:prstGeom>
          <a:noFill/>
        </p:spPr>
        <p:txBody>
          <a:bodyPr wrap="square">
            <a:spAutoFit/>
          </a:bodyPr>
          <a:lstStyle/>
          <a:p>
            <a:pPr algn="l"/>
            <a:r>
              <a:rPr lang="en-US" altLang="zh-CN" sz="2800" b="1" i="0" dirty="0">
                <a:solidFill>
                  <a:srgbClr val="FF0000"/>
                </a:solidFill>
                <a:effectLst/>
                <a:latin typeface="Open Sans" panose="020B0606030504020204" pitchFamily="34" charset="0"/>
              </a:rPr>
              <a:t>Progressive Layered Extraction (PLE)</a:t>
            </a:r>
            <a:r>
              <a:rPr lang="en-US" altLang="zh-CN" sz="2800" b="1" i="0" dirty="0">
                <a:solidFill>
                  <a:srgbClr val="333333"/>
                </a:solidFill>
                <a:effectLst/>
                <a:latin typeface="Open Sans" panose="020B0606030504020204" pitchFamily="34" charset="0"/>
              </a:rPr>
              <a:t>: A Novel Multi-Task Learning (MTL) Model </a:t>
            </a:r>
            <a:r>
              <a:rPr lang="en-US" altLang="zh-CN" sz="2800" b="1" i="0" dirty="0">
                <a:solidFill>
                  <a:srgbClr val="FF0000"/>
                </a:solidFill>
                <a:effectLst/>
                <a:latin typeface="Open Sans" panose="020B0606030504020204" pitchFamily="34" charset="0"/>
              </a:rPr>
              <a:t>for</a:t>
            </a:r>
            <a:r>
              <a:rPr lang="en-US" altLang="zh-CN" sz="2800" b="1" i="0" dirty="0">
                <a:solidFill>
                  <a:srgbClr val="333333"/>
                </a:solidFill>
                <a:effectLst/>
                <a:latin typeface="Open Sans" panose="020B0606030504020204" pitchFamily="34" charset="0"/>
              </a:rPr>
              <a:t> Personalized Recommendations</a:t>
            </a:r>
          </a:p>
        </p:txBody>
      </p:sp>
      <p:sp>
        <p:nvSpPr>
          <p:cNvPr id="20" name="文本框 19">
            <a:extLst>
              <a:ext uri="{FF2B5EF4-FFF2-40B4-BE49-F238E27FC236}">
                <a16:creationId xmlns:a16="http://schemas.microsoft.com/office/drawing/2014/main" id="{160C63E6-88FF-CC7E-166E-2EDB8B7D6139}"/>
              </a:ext>
            </a:extLst>
          </p:cNvPr>
          <p:cNvSpPr txBox="1"/>
          <p:nvPr/>
        </p:nvSpPr>
        <p:spPr>
          <a:xfrm>
            <a:off x="1500642" y="1827805"/>
            <a:ext cx="9410145" cy="369332"/>
          </a:xfrm>
          <a:prstGeom prst="rect">
            <a:avLst/>
          </a:prstGeom>
          <a:noFill/>
        </p:spPr>
        <p:txBody>
          <a:bodyPr wrap="square">
            <a:spAutoFit/>
          </a:bodyPr>
          <a:lstStyle/>
          <a:p>
            <a:r>
              <a:rPr lang="en-US" altLang="zh-CN" dirty="0"/>
              <a:t>PLE</a:t>
            </a:r>
            <a:r>
              <a:rPr lang="zh-CN" altLang="en-US" dirty="0"/>
              <a:t>模型是腾讯发表在</a:t>
            </a:r>
            <a:r>
              <a:rPr lang="en-US" altLang="zh-CN" dirty="0" err="1"/>
              <a:t>RecSys</a:t>
            </a:r>
            <a:r>
              <a:rPr lang="en-US" altLang="zh-CN" dirty="0"/>
              <a:t> ’20</a:t>
            </a:r>
            <a:r>
              <a:rPr lang="zh-CN" altLang="en-US" dirty="0"/>
              <a:t>上的文章，这篇</a:t>
            </a:r>
            <a:r>
              <a:rPr lang="en-US" altLang="zh-CN" dirty="0"/>
              <a:t>paper</a:t>
            </a:r>
            <a:r>
              <a:rPr lang="zh-CN" altLang="en-US" dirty="0"/>
              <a:t>获得了</a:t>
            </a:r>
            <a:r>
              <a:rPr lang="en-US" altLang="zh-CN" dirty="0"/>
              <a:t>recsys’20</a:t>
            </a:r>
            <a:r>
              <a:rPr lang="zh-CN" altLang="en-US" dirty="0"/>
              <a:t>的</a:t>
            </a:r>
            <a:r>
              <a:rPr lang="en-US" altLang="zh-CN" dirty="0"/>
              <a:t>best paper award</a:t>
            </a:r>
            <a:endParaRPr lang="zh-CN" altLang="en-US" dirty="0"/>
          </a:p>
        </p:txBody>
      </p:sp>
      <p:pic>
        <p:nvPicPr>
          <p:cNvPr id="7" name="图片 6">
            <a:extLst>
              <a:ext uri="{FF2B5EF4-FFF2-40B4-BE49-F238E27FC236}">
                <a16:creationId xmlns:a16="http://schemas.microsoft.com/office/drawing/2014/main" id="{5E95588A-5C44-302A-78FE-CE15B258A505}"/>
              </a:ext>
            </a:extLst>
          </p:cNvPr>
          <p:cNvPicPr>
            <a:picLocks noChangeAspect="1"/>
          </p:cNvPicPr>
          <p:nvPr/>
        </p:nvPicPr>
        <p:blipFill rotWithShape="1">
          <a:blip r:embed="rId2"/>
          <a:srcRect l="2791" r="2328"/>
          <a:stretch/>
        </p:blipFill>
        <p:spPr>
          <a:xfrm>
            <a:off x="174200" y="3010682"/>
            <a:ext cx="5921800" cy="2164997"/>
          </a:xfrm>
          <a:prstGeom prst="rect">
            <a:avLst/>
          </a:prstGeom>
        </p:spPr>
      </p:pic>
      <p:pic>
        <p:nvPicPr>
          <p:cNvPr id="9" name="图片 8">
            <a:extLst>
              <a:ext uri="{FF2B5EF4-FFF2-40B4-BE49-F238E27FC236}">
                <a16:creationId xmlns:a16="http://schemas.microsoft.com/office/drawing/2014/main" id="{81965A39-BF8C-F544-FB05-83A96BA218B4}"/>
              </a:ext>
            </a:extLst>
          </p:cNvPr>
          <p:cNvPicPr>
            <a:picLocks noChangeAspect="1"/>
          </p:cNvPicPr>
          <p:nvPr/>
        </p:nvPicPr>
        <p:blipFill>
          <a:blip r:embed="rId3"/>
          <a:stretch>
            <a:fillRect/>
          </a:stretch>
        </p:blipFill>
        <p:spPr>
          <a:xfrm>
            <a:off x="6329637" y="2703031"/>
            <a:ext cx="5564265" cy="2862276"/>
          </a:xfrm>
          <a:prstGeom prst="rect">
            <a:avLst/>
          </a:prstGeom>
        </p:spPr>
      </p:pic>
    </p:spTree>
    <p:extLst>
      <p:ext uri="{BB962C8B-B14F-4D97-AF65-F5344CB8AC3E}">
        <p14:creationId xmlns:p14="http://schemas.microsoft.com/office/powerpoint/2010/main" val="1837902919"/>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rgbClr val="044875"/>
                  </a:solidFill>
                  <a:latin typeface="微软雅黑" panose="020B0503020204020204" pitchFamily="2" charset="-122"/>
                  <a:ea typeface="微软雅黑" panose="020B0503020204020204" pitchFamily="2" charset="-122"/>
                </a:rPr>
                <a:t>PLE</a:t>
              </a:r>
              <a:endParaRPr lang="zh-CN" altLang="en-US" sz="3200" dirty="0">
                <a:solidFill>
                  <a:srgbClr val="044875"/>
                </a:solidFill>
                <a:latin typeface="微软雅黑" panose="020B0503020204020204" pitchFamily="2" charset="-122"/>
                <a:ea typeface="微软雅黑" panose="020B0503020204020204" pitchFamily="2" charset="-122"/>
              </a:endParaRP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03</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a:xfrm>
            <a:off x="420068" y="931063"/>
            <a:ext cx="4896544" cy="457848"/>
            <a:chOff x="355600" y="971550"/>
            <a:chExt cx="3911001" cy="457848"/>
          </a:xfrm>
        </p:grpSpPr>
        <p:sp>
          <p:nvSpPr>
            <p:cNvPr id="13" name="矩形 12"/>
            <p:cNvSpPr/>
            <p:nvPr/>
          </p:nvSpPr>
          <p:spPr bwMode="auto">
            <a:xfrm>
              <a:off x="355600" y="971550"/>
              <a:ext cx="166064"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14" name="矩形 39"/>
            <p:cNvSpPr>
              <a:spLocks noChangeArrowheads="1"/>
            </p:cNvSpPr>
            <p:nvPr/>
          </p:nvSpPr>
          <p:spPr bwMode="auto">
            <a:xfrm>
              <a:off x="616767" y="1029288"/>
              <a:ext cx="3649834" cy="398780"/>
            </a:xfrm>
            <a:prstGeom prst="rect">
              <a:avLst/>
            </a:prstGeom>
            <a:noFill/>
            <a:ln w="9525">
              <a:noFill/>
              <a:miter lim="800000"/>
            </a:ln>
          </p:spPr>
          <p:txBody>
            <a:bodyPr wrap="square">
              <a:spAutoFit/>
            </a:bodyPr>
            <a:lstStyle/>
            <a:p>
              <a:pPr>
                <a:lnSpc>
                  <a:spcPts val="2400"/>
                </a:lnSpc>
              </a:pPr>
              <a:endParaRPr lang="zh-CN" altLang="en-US" sz="2400" b="1" dirty="0">
                <a:solidFill>
                  <a:srgbClr val="044875"/>
                </a:solidFill>
                <a:latin typeface="微软雅黑" panose="020B0503020204020204" pitchFamily="2" charset="-122"/>
                <a:ea typeface="微软雅黑" panose="020B0503020204020204" pitchFamily="2" charset="-122"/>
              </a:endParaRPr>
            </a:p>
          </p:txBody>
        </p:sp>
      </p:gr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16</a:t>
            </a:fld>
            <a:endParaRPr lang="zh-CN" altLang="en-US" strike="noStrike" noProof="1"/>
          </a:p>
        </p:txBody>
      </p:sp>
      <p:sp>
        <p:nvSpPr>
          <p:cNvPr id="19" name="文本框 18">
            <a:extLst>
              <a:ext uri="{FF2B5EF4-FFF2-40B4-BE49-F238E27FC236}">
                <a16:creationId xmlns:a16="http://schemas.microsoft.com/office/drawing/2014/main" id="{2F6039B7-114F-C182-B71D-2FE406183692}"/>
              </a:ext>
            </a:extLst>
          </p:cNvPr>
          <p:cNvSpPr txBox="1"/>
          <p:nvPr/>
        </p:nvSpPr>
        <p:spPr>
          <a:xfrm>
            <a:off x="1751270" y="2207805"/>
            <a:ext cx="8913185" cy="2862322"/>
          </a:xfrm>
          <a:prstGeom prst="rect">
            <a:avLst/>
          </a:prstGeom>
          <a:noFill/>
        </p:spPr>
        <p:txBody>
          <a:bodyPr wrap="square">
            <a:spAutoFit/>
          </a:bodyPr>
          <a:lstStyle/>
          <a:p>
            <a:pPr algn="l">
              <a:buFont typeface="Arial" panose="020B0604020202020204" pitchFamily="34" charset="0"/>
              <a:buChar char="•"/>
            </a:pPr>
            <a:r>
              <a:rPr lang="en-US" altLang="zh-CN" b="1" i="0" dirty="0">
                <a:solidFill>
                  <a:schemeClr val="accent1"/>
                </a:solidFill>
                <a:effectLst/>
                <a:latin typeface="-apple-system"/>
              </a:rPr>
              <a:t>shared</a:t>
            </a:r>
            <a:r>
              <a:rPr lang="en-US" altLang="zh-CN" b="0" i="0" dirty="0">
                <a:solidFill>
                  <a:srgbClr val="121212"/>
                </a:solidFill>
                <a:effectLst/>
                <a:latin typeface="-apple-system"/>
              </a:rPr>
              <a:t> bottom</a:t>
            </a:r>
            <a:r>
              <a:rPr lang="zh-CN" altLang="en-US" b="0" i="0" dirty="0">
                <a:solidFill>
                  <a:srgbClr val="121212"/>
                </a:solidFill>
                <a:effectLst/>
                <a:latin typeface="-apple-system"/>
              </a:rPr>
              <a:t>方法：由于任务的冲突，会有</a:t>
            </a:r>
            <a:r>
              <a:rPr lang="en-US" altLang="zh-CN" b="0" i="0" dirty="0">
                <a:solidFill>
                  <a:srgbClr val="121212"/>
                </a:solidFill>
                <a:effectLst/>
                <a:latin typeface="-apple-system"/>
              </a:rPr>
              <a:t>negative transfer</a:t>
            </a:r>
            <a:r>
              <a:rPr lang="zh-CN" altLang="en-US" b="0" i="0" dirty="0">
                <a:solidFill>
                  <a:srgbClr val="121212"/>
                </a:solidFill>
                <a:effectLst/>
                <a:latin typeface="-apple-system"/>
              </a:rPr>
              <a:t>问题；</a:t>
            </a:r>
          </a:p>
          <a:p>
            <a:pPr algn="l">
              <a:buFont typeface="Arial" panose="020B0604020202020204" pitchFamily="34" charset="0"/>
              <a:buChar char="•"/>
            </a:pPr>
            <a:r>
              <a:rPr lang="en-US" altLang="zh-CN" b="0" i="0" dirty="0">
                <a:solidFill>
                  <a:srgbClr val="121212"/>
                </a:solidFill>
                <a:effectLst/>
                <a:latin typeface="-apple-system"/>
              </a:rPr>
              <a:t>cross-stitch network</a:t>
            </a:r>
            <a:r>
              <a:rPr lang="zh-CN" altLang="en-US" b="0" i="0" dirty="0">
                <a:solidFill>
                  <a:srgbClr val="121212"/>
                </a:solidFill>
                <a:effectLst/>
                <a:latin typeface="-apple-system"/>
              </a:rPr>
              <a:t>：通过学习层之间的</a:t>
            </a:r>
            <a:r>
              <a:rPr lang="zh-CN" altLang="en-US" b="1" i="0" dirty="0">
                <a:solidFill>
                  <a:srgbClr val="121212"/>
                </a:solidFill>
                <a:effectLst/>
                <a:latin typeface="-apple-system"/>
              </a:rPr>
              <a:t>转换矩阵</a:t>
            </a:r>
            <a:r>
              <a:rPr lang="zh-CN" altLang="en-US" b="0" i="0" dirty="0">
                <a:solidFill>
                  <a:srgbClr val="121212"/>
                </a:solidFill>
                <a:effectLst/>
                <a:latin typeface="-apple-system"/>
              </a:rPr>
              <a:t>来完成不同</a:t>
            </a:r>
            <a:r>
              <a:rPr lang="en-US" altLang="zh-CN" b="0" i="0" dirty="0">
                <a:solidFill>
                  <a:srgbClr val="121212"/>
                </a:solidFill>
                <a:effectLst/>
                <a:latin typeface="-apple-system"/>
              </a:rPr>
              <a:t>sub-module</a:t>
            </a:r>
            <a:r>
              <a:rPr lang="zh-CN" altLang="en-US" b="0" i="0" dirty="0">
                <a:solidFill>
                  <a:srgbClr val="121212"/>
                </a:solidFill>
                <a:effectLst/>
                <a:latin typeface="-apple-system"/>
              </a:rPr>
              <a:t>之间的联系，不同</a:t>
            </a:r>
            <a:r>
              <a:rPr lang="en-US" altLang="zh-CN" b="0" i="0" dirty="0">
                <a:solidFill>
                  <a:srgbClr val="121212"/>
                </a:solidFill>
                <a:effectLst/>
                <a:latin typeface="-apple-system"/>
              </a:rPr>
              <a:t>tower</a:t>
            </a:r>
            <a:r>
              <a:rPr lang="zh-CN" altLang="en-US" b="0" i="0" dirty="0">
                <a:solidFill>
                  <a:srgbClr val="121212"/>
                </a:solidFill>
                <a:effectLst/>
                <a:latin typeface="-apple-system"/>
              </a:rPr>
              <a:t>使用不同的连接参数，来把握不同</a:t>
            </a:r>
            <a:r>
              <a:rPr lang="en-US" altLang="zh-CN" b="0" i="0" dirty="0">
                <a:solidFill>
                  <a:srgbClr val="121212"/>
                </a:solidFill>
                <a:effectLst/>
                <a:latin typeface="-apple-system"/>
              </a:rPr>
              <a:t>task</a:t>
            </a:r>
            <a:r>
              <a:rPr lang="zh-CN" altLang="en-US" b="0" i="0" dirty="0">
                <a:solidFill>
                  <a:srgbClr val="121212"/>
                </a:solidFill>
                <a:effectLst/>
                <a:latin typeface="-apple-system"/>
              </a:rPr>
              <a:t>的差异。但是每个</a:t>
            </a:r>
            <a:r>
              <a:rPr lang="en-US" altLang="zh-CN" b="0" i="0" dirty="0">
                <a:solidFill>
                  <a:srgbClr val="121212"/>
                </a:solidFill>
                <a:effectLst/>
                <a:latin typeface="-apple-system"/>
              </a:rPr>
              <a:t>sub-module</a:t>
            </a:r>
            <a:r>
              <a:rPr lang="zh-CN" altLang="en-US" b="0" i="0" dirty="0">
                <a:solidFill>
                  <a:srgbClr val="121212"/>
                </a:solidFill>
                <a:effectLst/>
                <a:latin typeface="-apple-system"/>
              </a:rPr>
              <a:t>的参数都是</a:t>
            </a:r>
            <a:r>
              <a:rPr lang="zh-CN" altLang="en-US" b="1" i="0" dirty="0">
                <a:solidFill>
                  <a:schemeClr val="accent1"/>
                </a:solidFill>
                <a:effectLst/>
                <a:latin typeface="-apple-system"/>
              </a:rPr>
              <a:t>共享</a:t>
            </a:r>
            <a:r>
              <a:rPr lang="zh-CN" altLang="en-US" b="0" i="0" dirty="0">
                <a:solidFill>
                  <a:srgbClr val="121212"/>
                </a:solidFill>
                <a:effectLst/>
                <a:latin typeface="-apple-system"/>
              </a:rPr>
              <a:t>的。</a:t>
            </a:r>
          </a:p>
          <a:p>
            <a:pPr algn="l">
              <a:buFont typeface="Arial" panose="020B0604020202020204" pitchFamily="34" charset="0"/>
              <a:buChar char="•"/>
            </a:pPr>
            <a:r>
              <a:rPr lang="en-US" altLang="zh-CN" b="0" i="0" dirty="0">
                <a:solidFill>
                  <a:srgbClr val="121212"/>
                </a:solidFill>
                <a:effectLst/>
                <a:latin typeface="-apple-system"/>
              </a:rPr>
              <a:t>MMOE</a:t>
            </a:r>
            <a:r>
              <a:rPr lang="zh-CN" altLang="en-US" b="0" i="0" dirty="0">
                <a:solidFill>
                  <a:srgbClr val="121212"/>
                </a:solidFill>
                <a:effectLst/>
                <a:latin typeface="-apple-system"/>
              </a:rPr>
              <a:t>的底层</a:t>
            </a:r>
            <a:r>
              <a:rPr lang="en-US" altLang="zh-CN" b="0" i="0" dirty="0">
                <a:solidFill>
                  <a:srgbClr val="121212"/>
                </a:solidFill>
                <a:effectLst/>
                <a:latin typeface="-apple-system"/>
              </a:rPr>
              <a:t>expert</a:t>
            </a:r>
            <a:r>
              <a:rPr lang="zh-CN" altLang="en-US" b="0" i="0" dirty="0">
                <a:solidFill>
                  <a:srgbClr val="121212"/>
                </a:solidFill>
                <a:effectLst/>
                <a:latin typeface="-apple-system"/>
              </a:rPr>
              <a:t>是</a:t>
            </a:r>
            <a:r>
              <a:rPr lang="zh-CN" altLang="en-US" b="1" i="0" dirty="0">
                <a:solidFill>
                  <a:schemeClr val="accent1"/>
                </a:solidFill>
                <a:effectLst/>
                <a:latin typeface="-apple-system"/>
              </a:rPr>
              <a:t>共享</a:t>
            </a:r>
            <a:r>
              <a:rPr lang="zh-CN" altLang="en-US" b="0" i="0" dirty="0">
                <a:solidFill>
                  <a:srgbClr val="121212"/>
                </a:solidFill>
                <a:effectLst/>
                <a:latin typeface="-apple-system"/>
              </a:rPr>
              <a:t>的，即不同的任务都使用了这若干个</a:t>
            </a:r>
            <a:r>
              <a:rPr lang="en-US" altLang="zh-CN" b="0" i="0" dirty="0">
                <a:solidFill>
                  <a:srgbClr val="121212"/>
                </a:solidFill>
                <a:effectLst/>
                <a:latin typeface="-apple-system"/>
              </a:rPr>
              <a:t>expert</a:t>
            </a:r>
            <a:r>
              <a:rPr lang="zh-CN" altLang="en-US" b="0" i="0" dirty="0">
                <a:solidFill>
                  <a:srgbClr val="121212"/>
                </a:solidFill>
                <a:effectLst/>
                <a:latin typeface="-apple-system"/>
              </a:rPr>
              <a:t>的输出，只不过通过门控网络</a:t>
            </a:r>
            <a:r>
              <a:rPr lang="en-US" altLang="zh-CN" b="0" i="0" dirty="0">
                <a:solidFill>
                  <a:srgbClr val="121212"/>
                </a:solidFill>
                <a:effectLst/>
                <a:latin typeface="-apple-system"/>
              </a:rPr>
              <a:t>(</a:t>
            </a:r>
            <a:r>
              <a:rPr lang="zh-CN" altLang="en-US" b="0" i="0" dirty="0">
                <a:solidFill>
                  <a:srgbClr val="121212"/>
                </a:solidFill>
                <a:effectLst/>
                <a:latin typeface="-apple-system"/>
              </a:rPr>
              <a:t>就是注意力机制</a:t>
            </a:r>
            <a:r>
              <a:rPr lang="en-US" altLang="zh-CN" b="0" i="0" dirty="0">
                <a:solidFill>
                  <a:srgbClr val="121212"/>
                </a:solidFill>
                <a:effectLst/>
                <a:latin typeface="-apple-system"/>
              </a:rPr>
              <a:t>)</a:t>
            </a:r>
            <a:r>
              <a:rPr lang="zh-CN" altLang="en-US" b="0" i="0" dirty="0">
                <a:solidFill>
                  <a:srgbClr val="121212"/>
                </a:solidFill>
                <a:effectLst/>
                <a:latin typeface="-apple-system"/>
              </a:rPr>
              <a:t>，将若干个</a:t>
            </a:r>
            <a:r>
              <a:rPr lang="en-US" altLang="zh-CN" b="0" i="0" dirty="0">
                <a:solidFill>
                  <a:srgbClr val="121212"/>
                </a:solidFill>
                <a:effectLst/>
                <a:latin typeface="-apple-system"/>
              </a:rPr>
              <a:t>expert</a:t>
            </a:r>
            <a:r>
              <a:rPr lang="zh-CN" altLang="en-US" b="0" i="0" dirty="0">
                <a:solidFill>
                  <a:srgbClr val="121212"/>
                </a:solidFill>
                <a:effectLst/>
                <a:latin typeface="-apple-system"/>
              </a:rPr>
              <a:t>的输出进行了加权求和，每个任务的门控网络都是不同的，所以不同任务会对</a:t>
            </a:r>
            <a:r>
              <a:rPr lang="en-US" altLang="zh-CN" b="0" i="0" dirty="0">
                <a:solidFill>
                  <a:srgbClr val="121212"/>
                </a:solidFill>
                <a:effectLst/>
                <a:latin typeface="-apple-system"/>
              </a:rPr>
              <a:t>experts</a:t>
            </a:r>
            <a:r>
              <a:rPr lang="zh-CN" altLang="en-US" b="0" i="0" dirty="0">
                <a:solidFill>
                  <a:srgbClr val="121212"/>
                </a:solidFill>
                <a:effectLst/>
                <a:latin typeface="-apple-system"/>
              </a:rPr>
              <a:t>以不同的权重进行加权求和。相比之下，</a:t>
            </a:r>
            <a:r>
              <a:rPr lang="en-US" altLang="zh-CN" b="1" i="0" dirty="0">
                <a:solidFill>
                  <a:srgbClr val="FF0000"/>
                </a:solidFill>
                <a:effectLst/>
                <a:latin typeface="-apple-system"/>
              </a:rPr>
              <a:t>PLE</a:t>
            </a:r>
            <a:r>
              <a:rPr lang="zh-CN" altLang="en-US" b="1" i="0" dirty="0">
                <a:solidFill>
                  <a:srgbClr val="FF0000"/>
                </a:solidFill>
                <a:effectLst/>
                <a:latin typeface="-apple-system"/>
              </a:rPr>
              <a:t>则显式的分开了共享的</a:t>
            </a:r>
            <a:r>
              <a:rPr lang="en-US" altLang="zh-CN" b="1" i="0" dirty="0">
                <a:solidFill>
                  <a:srgbClr val="FF0000"/>
                </a:solidFill>
                <a:effectLst/>
                <a:latin typeface="-apple-system"/>
              </a:rPr>
              <a:t>expert</a:t>
            </a:r>
            <a:r>
              <a:rPr lang="zh-CN" altLang="en-US" b="1" i="0" dirty="0">
                <a:solidFill>
                  <a:srgbClr val="FF0000"/>
                </a:solidFill>
                <a:effectLst/>
                <a:latin typeface="-apple-system"/>
              </a:rPr>
              <a:t>（下图蓝色部分）和</a:t>
            </a:r>
            <a:r>
              <a:rPr lang="en-US" altLang="zh-CN" b="1" i="0" dirty="0">
                <a:solidFill>
                  <a:srgbClr val="FF0000"/>
                </a:solidFill>
                <a:effectLst/>
                <a:latin typeface="-apple-system"/>
              </a:rPr>
              <a:t>task-specific expert</a:t>
            </a:r>
            <a:r>
              <a:rPr lang="zh-CN" altLang="en-US" b="1" i="0" dirty="0">
                <a:solidFill>
                  <a:srgbClr val="FF0000"/>
                </a:solidFill>
                <a:effectLst/>
                <a:latin typeface="-apple-system"/>
              </a:rPr>
              <a:t>（下图红色和绿色部分），防止冲突的任务梯度同时更新共享的参数。虽然</a:t>
            </a:r>
            <a:r>
              <a:rPr lang="en-US" altLang="zh-CN" b="1" i="0" dirty="0" err="1">
                <a:solidFill>
                  <a:srgbClr val="FF0000"/>
                </a:solidFill>
                <a:effectLst/>
                <a:latin typeface="-apple-system"/>
              </a:rPr>
              <a:t>MMoE</a:t>
            </a:r>
            <a:r>
              <a:rPr lang="zh-CN" altLang="en-US" b="1" i="0" dirty="0">
                <a:solidFill>
                  <a:srgbClr val="FF0000"/>
                </a:solidFill>
                <a:effectLst/>
                <a:latin typeface="-apple-system"/>
              </a:rPr>
              <a:t>模型在理论上可以达到</a:t>
            </a:r>
            <a:r>
              <a:rPr lang="en-US" altLang="zh-CN" b="1" i="0" dirty="0">
                <a:solidFill>
                  <a:srgbClr val="FF0000"/>
                </a:solidFill>
                <a:effectLst/>
                <a:latin typeface="-apple-system"/>
              </a:rPr>
              <a:t>PLE</a:t>
            </a:r>
            <a:r>
              <a:rPr lang="zh-CN" altLang="en-US" b="1" i="0" dirty="0">
                <a:solidFill>
                  <a:srgbClr val="FF0000"/>
                </a:solidFill>
                <a:effectLst/>
                <a:latin typeface="-apple-system"/>
              </a:rPr>
              <a:t>的效果，但是在实际训练过程中很难收敛到这种情况。</a:t>
            </a:r>
          </a:p>
        </p:txBody>
      </p:sp>
      <p:sp>
        <p:nvSpPr>
          <p:cNvPr id="20" name="矩形 39">
            <a:extLst>
              <a:ext uri="{FF2B5EF4-FFF2-40B4-BE49-F238E27FC236}">
                <a16:creationId xmlns:a16="http://schemas.microsoft.com/office/drawing/2014/main" id="{46D66042-E7AA-96BA-931B-1998BCCF9940}"/>
              </a:ext>
            </a:extLst>
          </p:cNvPr>
          <p:cNvSpPr>
            <a:spLocks noChangeArrowheads="1"/>
          </p:cNvSpPr>
          <p:nvPr/>
        </p:nvSpPr>
        <p:spPr bwMode="auto">
          <a:xfrm>
            <a:off x="747047" y="976912"/>
            <a:ext cx="7131680" cy="400110"/>
          </a:xfrm>
          <a:prstGeom prst="rect">
            <a:avLst/>
          </a:prstGeom>
          <a:noFill/>
          <a:ln w="9525">
            <a:noFill/>
            <a:miter lim="800000"/>
          </a:ln>
        </p:spPr>
        <p:txBody>
          <a:bodyPr wrap="square">
            <a:spAutoFit/>
          </a:bodyPr>
          <a:lstStyle/>
          <a:p>
            <a:pPr>
              <a:lnSpc>
                <a:spcPts val="2400"/>
              </a:lnSpc>
            </a:pPr>
            <a:r>
              <a:rPr lang="zh-CN" altLang="en-US" sz="2400" b="1" dirty="0">
                <a:solidFill>
                  <a:srgbClr val="044875"/>
                </a:solidFill>
                <a:latin typeface="微软雅黑" panose="020B0503020204020204" pitchFamily="2" charset="-122"/>
                <a:ea typeface="微软雅黑" panose="020B0503020204020204" pitchFamily="2" charset="-122"/>
              </a:rPr>
              <a:t>核心思想：任务间有共享部分，也应该有特有部分</a:t>
            </a:r>
          </a:p>
        </p:txBody>
      </p:sp>
    </p:spTree>
    <p:extLst>
      <p:ext uri="{BB962C8B-B14F-4D97-AF65-F5344CB8AC3E}">
        <p14:creationId xmlns:p14="http://schemas.microsoft.com/office/powerpoint/2010/main" val="2291490216"/>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rgbClr val="044875"/>
                  </a:solidFill>
                  <a:latin typeface="微软雅黑" panose="020B0503020204020204" pitchFamily="2" charset="-122"/>
                  <a:ea typeface="微软雅黑" panose="020B0503020204020204" pitchFamily="2" charset="-122"/>
                </a:rPr>
                <a:t>PLE</a:t>
              </a:r>
              <a:endParaRPr lang="zh-CN" altLang="en-US" sz="3200" dirty="0">
                <a:solidFill>
                  <a:srgbClr val="044875"/>
                </a:solidFill>
                <a:latin typeface="微软雅黑" panose="020B0503020204020204" pitchFamily="2" charset="-122"/>
                <a:ea typeface="微软雅黑" panose="020B0503020204020204" pitchFamily="2" charset="-122"/>
              </a:endParaRP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03</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a:xfrm>
            <a:off x="420068" y="931063"/>
            <a:ext cx="4896544" cy="457848"/>
            <a:chOff x="355600" y="971550"/>
            <a:chExt cx="3911001" cy="457848"/>
          </a:xfrm>
        </p:grpSpPr>
        <p:sp>
          <p:nvSpPr>
            <p:cNvPr id="13" name="矩形 12"/>
            <p:cNvSpPr/>
            <p:nvPr/>
          </p:nvSpPr>
          <p:spPr bwMode="auto">
            <a:xfrm>
              <a:off x="355600" y="971550"/>
              <a:ext cx="166064"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14" name="矩形 39"/>
            <p:cNvSpPr>
              <a:spLocks noChangeArrowheads="1"/>
            </p:cNvSpPr>
            <p:nvPr/>
          </p:nvSpPr>
          <p:spPr bwMode="auto">
            <a:xfrm>
              <a:off x="616767" y="1029288"/>
              <a:ext cx="3649834" cy="398780"/>
            </a:xfrm>
            <a:prstGeom prst="rect">
              <a:avLst/>
            </a:prstGeom>
            <a:noFill/>
            <a:ln w="9525">
              <a:noFill/>
              <a:miter lim="800000"/>
            </a:ln>
          </p:spPr>
          <p:txBody>
            <a:bodyPr wrap="square">
              <a:spAutoFit/>
            </a:bodyPr>
            <a:lstStyle/>
            <a:p>
              <a:pPr>
                <a:lnSpc>
                  <a:spcPts val="2400"/>
                </a:lnSpc>
              </a:pPr>
              <a:endParaRPr lang="zh-CN" altLang="en-US" sz="2400" b="1" dirty="0">
                <a:solidFill>
                  <a:srgbClr val="044875"/>
                </a:solidFill>
                <a:latin typeface="微软雅黑" panose="020B0503020204020204" pitchFamily="2" charset="-122"/>
                <a:ea typeface="微软雅黑" panose="020B0503020204020204" pitchFamily="2" charset="-122"/>
              </a:endParaRPr>
            </a:p>
          </p:txBody>
        </p:sp>
      </p:gr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17</a:t>
            </a:fld>
            <a:endParaRPr lang="zh-CN" altLang="en-US" strike="noStrike" noProof="1"/>
          </a:p>
        </p:txBody>
      </p:sp>
      <p:sp>
        <p:nvSpPr>
          <p:cNvPr id="11" name="文本框 10">
            <a:extLst>
              <a:ext uri="{FF2B5EF4-FFF2-40B4-BE49-F238E27FC236}">
                <a16:creationId xmlns:a16="http://schemas.microsoft.com/office/drawing/2014/main" id="{6163885B-21A9-C94E-9A1A-93EEFCA4FDB3}"/>
              </a:ext>
            </a:extLst>
          </p:cNvPr>
          <p:cNvSpPr txBox="1"/>
          <p:nvPr/>
        </p:nvSpPr>
        <p:spPr>
          <a:xfrm>
            <a:off x="3047260" y="3233237"/>
            <a:ext cx="6094520" cy="369332"/>
          </a:xfrm>
          <a:prstGeom prst="rect">
            <a:avLst/>
          </a:prstGeom>
          <a:noFill/>
        </p:spPr>
        <p:txBody>
          <a:bodyPr wrap="square">
            <a:spAutoFit/>
          </a:bodyPr>
          <a:lstStyle/>
          <a:p>
            <a:r>
              <a:rPr lang="zh-CN" altLang="en-US" b="0" i="0" dirty="0">
                <a:solidFill>
                  <a:srgbClr val="121212"/>
                </a:solidFill>
                <a:effectLst/>
                <a:latin typeface="-apple-system"/>
              </a:rPr>
              <a:t>作者</a:t>
            </a:r>
            <a:endParaRPr lang="zh-CN" altLang="en-US" dirty="0"/>
          </a:p>
        </p:txBody>
      </p:sp>
      <p:pic>
        <p:nvPicPr>
          <p:cNvPr id="5" name="图片 4">
            <a:extLst>
              <a:ext uri="{FF2B5EF4-FFF2-40B4-BE49-F238E27FC236}">
                <a16:creationId xmlns:a16="http://schemas.microsoft.com/office/drawing/2014/main" id="{766C7A94-0AAD-BD6B-222F-AF25B7CCDE72}"/>
              </a:ext>
            </a:extLst>
          </p:cNvPr>
          <p:cNvPicPr>
            <a:picLocks noChangeAspect="1"/>
          </p:cNvPicPr>
          <p:nvPr/>
        </p:nvPicPr>
        <p:blipFill>
          <a:blip r:embed="rId3"/>
          <a:stretch>
            <a:fillRect/>
          </a:stretch>
        </p:blipFill>
        <p:spPr>
          <a:xfrm>
            <a:off x="0" y="2397649"/>
            <a:ext cx="7483110" cy="2653188"/>
          </a:xfrm>
          <a:prstGeom prst="rect">
            <a:avLst/>
          </a:prstGeom>
        </p:spPr>
      </p:pic>
      <p:pic>
        <p:nvPicPr>
          <p:cNvPr id="7" name="图片 6">
            <a:extLst>
              <a:ext uri="{FF2B5EF4-FFF2-40B4-BE49-F238E27FC236}">
                <a16:creationId xmlns:a16="http://schemas.microsoft.com/office/drawing/2014/main" id="{C530E986-56B7-2761-AA6D-55B5925E1A14}"/>
              </a:ext>
            </a:extLst>
          </p:cNvPr>
          <p:cNvPicPr>
            <a:picLocks noChangeAspect="1"/>
          </p:cNvPicPr>
          <p:nvPr/>
        </p:nvPicPr>
        <p:blipFill rotWithShape="1">
          <a:blip r:embed="rId4"/>
          <a:srcRect l="18403" r="19421" b="14411"/>
          <a:stretch/>
        </p:blipFill>
        <p:spPr>
          <a:xfrm>
            <a:off x="7655732" y="2157274"/>
            <a:ext cx="4536268" cy="3265410"/>
          </a:xfrm>
          <a:prstGeom prst="rect">
            <a:avLst/>
          </a:prstGeom>
        </p:spPr>
      </p:pic>
      <p:cxnSp>
        <p:nvCxnSpPr>
          <p:cNvPr id="9" name="直接连接符 8">
            <a:extLst>
              <a:ext uri="{FF2B5EF4-FFF2-40B4-BE49-F238E27FC236}">
                <a16:creationId xmlns:a16="http://schemas.microsoft.com/office/drawing/2014/main" id="{889F2767-82E3-C3DF-D0EB-21B638EE0C1A}"/>
              </a:ext>
            </a:extLst>
          </p:cNvPr>
          <p:cNvCxnSpPr/>
          <p:nvPr/>
        </p:nvCxnSpPr>
        <p:spPr>
          <a:xfrm>
            <a:off x="7576219" y="1457939"/>
            <a:ext cx="0" cy="4664079"/>
          </a:xfrm>
          <a:prstGeom prst="line">
            <a:avLst/>
          </a:prstGeom>
        </p:spPr>
        <p:style>
          <a:lnRef idx="3">
            <a:schemeClr val="accent1"/>
          </a:lnRef>
          <a:fillRef idx="0">
            <a:schemeClr val="accent1"/>
          </a:fillRef>
          <a:effectRef idx="2">
            <a:schemeClr val="accent1"/>
          </a:effectRef>
          <a:fontRef idx="minor">
            <a:schemeClr val="tx1"/>
          </a:fontRef>
        </p:style>
      </p:cxnSp>
      <p:sp>
        <p:nvSpPr>
          <p:cNvPr id="19" name="矩形 39">
            <a:extLst>
              <a:ext uri="{FF2B5EF4-FFF2-40B4-BE49-F238E27FC236}">
                <a16:creationId xmlns:a16="http://schemas.microsoft.com/office/drawing/2014/main" id="{8039FE10-1B07-A1D1-B177-340E725FF6A9}"/>
              </a:ext>
            </a:extLst>
          </p:cNvPr>
          <p:cNvSpPr>
            <a:spLocks noChangeArrowheads="1"/>
          </p:cNvSpPr>
          <p:nvPr/>
        </p:nvSpPr>
        <p:spPr bwMode="auto">
          <a:xfrm>
            <a:off x="747047" y="976912"/>
            <a:ext cx="6419298" cy="400110"/>
          </a:xfrm>
          <a:prstGeom prst="rect">
            <a:avLst/>
          </a:prstGeom>
          <a:noFill/>
          <a:ln w="9525">
            <a:noFill/>
            <a:miter lim="800000"/>
          </a:ln>
        </p:spPr>
        <p:txBody>
          <a:bodyPr wrap="square">
            <a:spAutoFit/>
          </a:bodyPr>
          <a:lstStyle/>
          <a:p>
            <a:pPr>
              <a:lnSpc>
                <a:spcPts val="2400"/>
              </a:lnSpc>
            </a:pPr>
            <a:r>
              <a:rPr lang="zh-CN" altLang="en-US" sz="2400" b="1" dirty="0">
                <a:solidFill>
                  <a:srgbClr val="044875"/>
                </a:solidFill>
                <a:latin typeface="微软雅黑" panose="020B0503020204020204" pitchFamily="2" charset="-122"/>
                <a:ea typeface="微软雅黑" panose="020B0503020204020204" pitchFamily="2" charset="-122"/>
              </a:rPr>
              <a:t>结构对比</a:t>
            </a:r>
          </a:p>
        </p:txBody>
      </p:sp>
    </p:spTree>
    <p:extLst>
      <p:ext uri="{BB962C8B-B14F-4D97-AF65-F5344CB8AC3E}">
        <p14:creationId xmlns:p14="http://schemas.microsoft.com/office/powerpoint/2010/main" val="2428597259"/>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rgbClr val="044875"/>
                  </a:solidFill>
                  <a:latin typeface="微软雅黑" panose="020B0503020204020204" pitchFamily="2" charset="-122"/>
                  <a:ea typeface="微软雅黑" panose="020B0503020204020204" pitchFamily="2" charset="-122"/>
                </a:rPr>
                <a:t>PLE</a:t>
              </a:r>
              <a:endParaRPr lang="zh-CN" altLang="en-US" sz="3200" dirty="0">
                <a:solidFill>
                  <a:srgbClr val="044875"/>
                </a:solidFill>
                <a:latin typeface="微软雅黑" panose="020B0503020204020204" pitchFamily="2" charset="-122"/>
                <a:ea typeface="微软雅黑" panose="020B0503020204020204" pitchFamily="2" charset="-122"/>
              </a:endParaRP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03</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a:xfrm>
            <a:off x="420068" y="931063"/>
            <a:ext cx="4896544" cy="457848"/>
            <a:chOff x="355600" y="971550"/>
            <a:chExt cx="3911001" cy="457848"/>
          </a:xfrm>
        </p:grpSpPr>
        <p:sp>
          <p:nvSpPr>
            <p:cNvPr id="13" name="矩形 12"/>
            <p:cNvSpPr/>
            <p:nvPr/>
          </p:nvSpPr>
          <p:spPr bwMode="auto">
            <a:xfrm>
              <a:off x="355600" y="971550"/>
              <a:ext cx="166064"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14" name="矩形 39"/>
            <p:cNvSpPr>
              <a:spLocks noChangeArrowheads="1"/>
            </p:cNvSpPr>
            <p:nvPr/>
          </p:nvSpPr>
          <p:spPr bwMode="auto">
            <a:xfrm>
              <a:off x="616767" y="1029288"/>
              <a:ext cx="3649834" cy="398780"/>
            </a:xfrm>
            <a:prstGeom prst="rect">
              <a:avLst/>
            </a:prstGeom>
            <a:noFill/>
            <a:ln w="9525">
              <a:noFill/>
              <a:miter lim="800000"/>
            </a:ln>
          </p:spPr>
          <p:txBody>
            <a:bodyPr wrap="square">
              <a:spAutoFit/>
            </a:bodyPr>
            <a:lstStyle/>
            <a:p>
              <a:pPr>
                <a:lnSpc>
                  <a:spcPts val="2400"/>
                </a:lnSpc>
              </a:pPr>
              <a:r>
                <a:rPr lang="zh-CN" altLang="en-US" sz="2400" b="1" dirty="0">
                  <a:solidFill>
                    <a:srgbClr val="044875"/>
                  </a:solidFill>
                  <a:latin typeface="微软雅黑" panose="020B0503020204020204" pitchFamily="2" charset="-122"/>
                  <a:ea typeface="微软雅黑" panose="020B0503020204020204" pitchFamily="2" charset="-122"/>
                </a:rPr>
                <a:t>单层</a:t>
              </a:r>
              <a:r>
                <a:rPr lang="en-US" altLang="zh-CN" sz="2400" b="1" dirty="0">
                  <a:solidFill>
                    <a:srgbClr val="044875"/>
                  </a:solidFill>
                  <a:latin typeface="微软雅黑" panose="020B0503020204020204" pitchFamily="2" charset="-122"/>
                  <a:ea typeface="微软雅黑" panose="020B0503020204020204" pitchFamily="2" charset="-122"/>
                </a:rPr>
                <a:t>CGC</a:t>
              </a:r>
              <a:r>
                <a:rPr lang="zh-CN" altLang="en-US" sz="2400" b="1" dirty="0">
                  <a:solidFill>
                    <a:srgbClr val="044875"/>
                  </a:solidFill>
                  <a:latin typeface="微软雅黑" panose="020B0503020204020204" pitchFamily="2" charset="-122"/>
                  <a:ea typeface="微软雅黑" panose="020B0503020204020204" pitchFamily="2" charset="-122"/>
                </a:rPr>
                <a:t>层</a:t>
              </a:r>
            </a:p>
          </p:txBody>
        </p:sp>
      </p:gr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18</a:t>
            </a:fld>
            <a:endParaRPr lang="zh-CN" altLang="en-US" strike="noStrike" noProof="1"/>
          </a:p>
        </p:txBody>
      </p:sp>
      <p:pic>
        <p:nvPicPr>
          <p:cNvPr id="4098" name="Picture 2" descr="image">
            <a:extLst>
              <a:ext uri="{FF2B5EF4-FFF2-40B4-BE49-F238E27FC236}">
                <a16:creationId xmlns:a16="http://schemas.microsoft.com/office/drawing/2014/main" id="{AC55961F-BB48-759F-8B50-EA9865088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4027" y="1884257"/>
            <a:ext cx="5363945" cy="463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911841"/>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rgbClr val="044875"/>
                  </a:solidFill>
                  <a:latin typeface="微软雅黑" panose="020B0503020204020204" pitchFamily="2" charset="-122"/>
                  <a:ea typeface="微软雅黑" panose="020B0503020204020204" pitchFamily="2" charset="-122"/>
                </a:rPr>
                <a:t>PLE</a:t>
              </a:r>
              <a:endParaRPr lang="zh-CN" altLang="en-US" sz="3200" dirty="0">
                <a:solidFill>
                  <a:srgbClr val="044875"/>
                </a:solidFill>
                <a:latin typeface="微软雅黑" panose="020B0503020204020204" pitchFamily="2" charset="-122"/>
                <a:ea typeface="微软雅黑" panose="020B0503020204020204" pitchFamily="2" charset="-122"/>
              </a:endParaRP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03</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a:xfrm>
            <a:off x="420068" y="931063"/>
            <a:ext cx="4896544" cy="457848"/>
            <a:chOff x="355600" y="971550"/>
            <a:chExt cx="3911001" cy="457848"/>
          </a:xfrm>
        </p:grpSpPr>
        <p:sp>
          <p:nvSpPr>
            <p:cNvPr id="13" name="矩形 12"/>
            <p:cNvSpPr/>
            <p:nvPr/>
          </p:nvSpPr>
          <p:spPr bwMode="auto">
            <a:xfrm>
              <a:off x="355600" y="971550"/>
              <a:ext cx="166064"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14" name="矩形 39"/>
            <p:cNvSpPr>
              <a:spLocks noChangeArrowheads="1"/>
            </p:cNvSpPr>
            <p:nvPr/>
          </p:nvSpPr>
          <p:spPr bwMode="auto">
            <a:xfrm>
              <a:off x="616767" y="1029288"/>
              <a:ext cx="3649834" cy="398780"/>
            </a:xfrm>
            <a:prstGeom prst="rect">
              <a:avLst/>
            </a:prstGeom>
            <a:noFill/>
            <a:ln w="9525">
              <a:noFill/>
              <a:miter lim="800000"/>
            </a:ln>
          </p:spPr>
          <p:txBody>
            <a:bodyPr wrap="square">
              <a:spAutoFit/>
            </a:bodyPr>
            <a:lstStyle/>
            <a:p>
              <a:pPr>
                <a:lnSpc>
                  <a:spcPts val="2400"/>
                </a:lnSpc>
              </a:pPr>
              <a:endParaRPr lang="zh-CN" altLang="en-US" sz="2400" b="1" dirty="0">
                <a:solidFill>
                  <a:srgbClr val="044875"/>
                </a:solidFill>
                <a:latin typeface="微软雅黑" panose="020B0503020204020204" pitchFamily="2" charset="-122"/>
                <a:ea typeface="微软雅黑" panose="020B0503020204020204" pitchFamily="2" charset="-122"/>
              </a:endParaRPr>
            </a:p>
          </p:txBody>
        </p:sp>
      </p:gr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19</a:t>
            </a:fld>
            <a:endParaRPr lang="zh-CN" altLang="en-US" strike="noStrike" noProof="1"/>
          </a:p>
        </p:txBody>
      </p:sp>
      <p:pic>
        <p:nvPicPr>
          <p:cNvPr id="3" name="图片 2">
            <a:extLst>
              <a:ext uri="{FF2B5EF4-FFF2-40B4-BE49-F238E27FC236}">
                <a16:creationId xmlns:a16="http://schemas.microsoft.com/office/drawing/2014/main" id="{8422A075-6310-4297-C6AE-12280B4648B3}"/>
              </a:ext>
            </a:extLst>
          </p:cNvPr>
          <p:cNvPicPr>
            <a:picLocks noChangeAspect="1"/>
          </p:cNvPicPr>
          <p:nvPr/>
        </p:nvPicPr>
        <p:blipFill>
          <a:blip r:embed="rId2"/>
          <a:stretch>
            <a:fillRect/>
          </a:stretch>
        </p:blipFill>
        <p:spPr>
          <a:xfrm>
            <a:off x="1544751" y="1268328"/>
            <a:ext cx="9632272" cy="4600871"/>
          </a:xfrm>
          <a:prstGeom prst="rect">
            <a:avLst/>
          </a:prstGeom>
        </p:spPr>
      </p:pic>
      <p:sp>
        <p:nvSpPr>
          <p:cNvPr id="19" name="矩形 39">
            <a:extLst>
              <a:ext uri="{FF2B5EF4-FFF2-40B4-BE49-F238E27FC236}">
                <a16:creationId xmlns:a16="http://schemas.microsoft.com/office/drawing/2014/main" id="{99D759D0-B247-D06C-6E4A-FBCBA65FE60F}"/>
              </a:ext>
            </a:extLst>
          </p:cNvPr>
          <p:cNvSpPr>
            <a:spLocks noChangeArrowheads="1"/>
          </p:cNvSpPr>
          <p:nvPr/>
        </p:nvSpPr>
        <p:spPr bwMode="auto">
          <a:xfrm>
            <a:off x="866115" y="988801"/>
            <a:ext cx="4569565" cy="398780"/>
          </a:xfrm>
          <a:prstGeom prst="rect">
            <a:avLst/>
          </a:prstGeom>
          <a:noFill/>
          <a:ln w="9525">
            <a:noFill/>
            <a:miter lim="800000"/>
          </a:ln>
        </p:spPr>
        <p:txBody>
          <a:bodyPr wrap="square">
            <a:spAutoFit/>
          </a:bodyPr>
          <a:lstStyle/>
          <a:p>
            <a:pPr>
              <a:lnSpc>
                <a:spcPts val="2400"/>
              </a:lnSpc>
            </a:pPr>
            <a:r>
              <a:rPr lang="zh-CN" altLang="en-US" sz="2400" b="1" dirty="0">
                <a:solidFill>
                  <a:srgbClr val="044875"/>
                </a:solidFill>
                <a:latin typeface="微软雅黑" panose="020B0503020204020204" pitchFamily="2" charset="-122"/>
                <a:ea typeface="微软雅黑" panose="020B0503020204020204" pitchFamily="2" charset="-122"/>
              </a:rPr>
              <a:t>多层多任务模型</a:t>
            </a:r>
          </a:p>
        </p:txBody>
      </p:sp>
    </p:spTree>
    <p:extLst>
      <p:ext uri="{BB962C8B-B14F-4D97-AF65-F5344CB8AC3E}">
        <p14:creationId xmlns:p14="http://schemas.microsoft.com/office/powerpoint/2010/main" val="387672105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bwMode="auto">
          <a:xfrm>
            <a:off x="550863" y="82551"/>
            <a:ext cx="723900" cy="58477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01</a:t>
            </a:r>
            <a:endParaRPr lang="zh-CN" altLang="en-US" sz="3200" dirty="0">
              <a:solidFill>
                <a:schemeClr val="bg2">
                  <a:lumMod val="25000"/>
                </a:schemeClr>
              </a:solidFill>
              <a:latin typeface="Impact" panose="020B0806030902050204" pitchFamily="34" charset="0"/>
              <a:ea typeface="+mn-ea"/>
            </a:endParaRPr>
          </a:p>
        </p:txBody>
      </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a:t>2</a:t>
            </a:fld>
            <a:endParaRPr lang="zh-CN" altLang="en-US" strike="noStrike" noProof="1"/>
          </a:p>
        </p:txBody>
      </p:sp>
      <p:grpSp>
        <p:nvGrpSpPr>
          <p:cNvPr id="19" name="组合 18">
            <a:extLst>
              <a:ext uri="{FF2B5EF4-FFF2-40B4-BE49-F238E27FC236}">
                <a16:creationId xmlns:a16="http://schemas.microsoft.com/office/drawing/2014/main" id="{6DC2921B-A98E-E716-9A6A-067C17D06700}"/>
              </a:ext>
            </a:extLst>
          </p:cNvPr>
          <p:cNvGrpSpPr/>
          <p:nvPr/>
        </p:nvGrpSpPr>
        <p:grpSpPr bwMode="auto">
          <a:xfrm>
            <a:off x="541985" y="82551"/>
            <a:ext cx="2379375" cy="611916"/>
            <a:chOff x="551544" y="82976"/>
            <a:chExt cx="2378491" cy="610858"/>
          </a:xfrm>
        </p:grpSpPr>
        <p:sp>
          <p:nvSpPr>
            <p:cNvPr id="21" name="文本框 4">
              <a:extLst>
                <a:ext uri="{FF2B5EF4-FFF2-40B4-BE49-F238E27FC236}">
                  <a16:creationId xmlns:a16="http://schemas.microsoft.com/office/drawing/2014/main" id="{7D8181D7-DA07-A2E7-8F16-E9FBE6A0EA19}"/>
                </a:ext>
              </a:extLst>
            </p:cNvPr>
            <p:cNvSpPr txBox="1">
              <a:spLocks noChangeArrowheads="1"/>
            </p:cNvSpPr>
            <p:nvPr/>
          </p:nvSpPr>
          <p:spPr bwMode="auto">
            <a:xfrm>
              <a:off x="983952" y="111278"/>
              <a:ext cx="1946083" cy="582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err="1">
                  <a:solidFill>
                    <a:srgbClr val="044875"/>
                  </a:solidFill>
                  <a:latin typeface="微软雅黑" panose="020B0503020204020204" pitchFamily="2" charset="-122"/>
                  <a:ea typeface="微软雅黑" panose="020B0503020204020204" pitchFamily="2" charset="-122"/>
                </a:rPr>
                <a:t>MMoE</a:t>
              </a:r>
              <a:endParaRPr lang="zh-CN" altLang="en-US" sz="3200" dirty="0">
                <a:solidFill>
                  <a:srgbClr val="044875"/>
                </a:solidFill>
                <a:latin typeface="微软雅黑" panose="020B0503020204020204" pitchFamily="2" charset="-122"/>
                <a:ea typeface="微软雅黑" panose="020B0503020204020204" pitchFamily="2" charset="-122"/>
              </a:endParaRPr>
            </a:p>
          </p:txBody>
        </p:sp>
        <p:sp>
          <p:nvSpPr>
            <p:cNvPr id="22" name="文本框 21">
              <a:extLst>
                <a:ext uri="{FF2B5EF4-FFF2-40B4-BE49-F238E27FC236}">
                  <a16:creationId xmlns:a16="http://schemas.microsoft.com/office/drawing/2014/main" id="{69B3F4B6-B53E-EA7B-30AA-215AD723C712}"/>
                </a:ext>
              </a:extLst>
            </p:cNvPr>
            <p:cNvSpPr txBox="1"/>
            <p:nvPr/>
          </p:nvSpPr>
          <p:spPr>
            <a:xfrm>
              <a:off x="551544" y="82976"/>
              <a:ext cx="723631" cy="583764"/>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01</a:t>
              </a:r>
              <a:endParaRPr lang="zh-CN" altLang="en-US" sz="3200" dirty="0">
                <a:solidFill>
                  <a:schemeClr val="bg2">
                    <a:lumMod val="25000"/>
                  </a:schemeClr>
                </a:solidFill>
                <a:latin typeface="Impact" panose="020B0806030902050204" pitchFamily="34" charset="0"/>
                <a:ea typeface="+mn-ea"/>
              </a:endParaRPr>
            </a:p>
          </p:txBody>
        </p:sp>
      </p:grpSp>
      <p:sp>
        <p:nvSpPr>
          <p:cNvPr id="23" name="文本框 22">
            <a:extLst>
              <a:ext uri="{FF2B5EF4-FFF2-40B4-BE49-F238E27FC236}">
                <a16:creationId xmlns:a16="http://schemas.microsoft.com/office/drawing/2014/main" id="{F398F9E9-0A5B-021B-471B-1631A2F1E48C}"/>
              </a:ext>
            </a:extLst>
          </p:cNvPr>
          <p:cNvSpPr txBox="1"/>
          <p:nvPr/>
        </p:nvSpPr>
        <p:spPr>
          <a:xfrm>
            <a:off x="1364657" y="2785075"/>
            <a:ext cx="6094602" cy="523220"/>
          </a:xfrm>
          <a:prstGeom prst="rect">
            <a:avLst/>
          </a:prstGeom>
          <a:noFill/>
        </p:spPr>
        <p:txBody>
          <a:bodyPr wrap="square">
            <a:spAutoFit/>
          </a:bodyPr>
          <a:lstStyle/>
          <a:p>
            <a:r>
              <a:rPr lang="zh-CN" altLang="en-US" sz="2800" b="1" dirty="0">
                <a:solidFill>
                  <a:sysClr val="windowText" lastClr="000000"/>
                </a:solidFill>
                <a:latin typeface="Arial" panose="020B0604020202020204"/>
                <a:ea typeface="微软雅黑" panose="020B0503020204020204" pitchFamily="34" charset="-122"/>
              </a:rPr>
              <a:t>作者</a:t>
            </a:r>
            <a:endParaRPr lang="zh-CN" altLang="en-US" sz="2800" dirty="0"/>
          </a:p>
        </p:txBody>
      </p:sp>
      <p:pic>
        <p:nvPicPr>
          <p:cNvPr id="24" name="图片 23">
            <a:extLst>
              <a:ext uri="{FF2B5EF4-FFF2-40B4-BE49-F238E27FC236}">
                <a16:creationId xmlns:a16="http://schemas.microsoft.com/office/drawing/2014/main" id="{56D1BB3C-7D54-E3AF-C4EF-6DA04ADA3A96}"/>
              </a:ext>
            </a:extLst>
          </p:cNvPr>
          <p:cNvPicPr>
            <a:picLocks noChangeAspect="1"/>
          </p:cNvPicPr>
          <p:nvPr/>
        </p:nvPicPr>
        <p:blipFill rotWithShape="1">
          <a:blip r:embed="rId2"/>
          <a:srcRect l="4435" r="3770"/>
          <a:stretch/>
        </p:blipFill>
        <p:spPr>
          <a:xfrm>
            <a:off x="3359604" y="2278065"/>
            <a:ext cx="6203693" cy="2669806"/>
          </a:xfrm>
          <a:prstGeom prst="rect">
            <a:avLst/>
          </a:prstGeom>
        </p:spPr>
      </p:pic>
      <p:pic>
        <p:nvPicPr>
          <p:cNvPr id="25" name="图片 24">
            <a:extLst>
              <a:ext uri="{FF2B5EF4-FFF2-40B4-BE49-F238E27FC236}">
                <a16:creationId xmlns:a16="http://schemas.microsoft.com/office/drawing/2014/main" id="{3E98CCD1-ECC6-7DEF-68CB-A7465D0209E4}"/>
              </a:ext>
            </a:extLst>
          </p:cNvPr>
          <p:cNvPicPr>
            <a:picLocks noChangeAspect="1"/>
          </p:cNvPicPr>
          <p:nvPr/>
        </p:nvPicPr>
        <p:blipFill>
          <a:blip r:embed="rId3"/>
          <a:stretch>
            <a:fillRect/>
          </a:stretch>
        </p:blipFill>
        <p:spPr>
          <a:xfrm>
            <a:off x="3810322" y="4927362"/>
            <a:ext cx="5752975" cy="1863146"/>
          </a:xfrm>
          <a:prstGeom prst="rect">
            <a:avLst/>
          </a:prstGeom>
        </p:spPr>
      </p:pic>
      <p:sp>
        <p:nvSpPr>
          <p:cNvPr id="28" name="文本框 27">
            <a:extLst>
              <a:ext uri="{FF2B5EF4-FFF2-40B4-BE49-F238E27FC236}">
                <a16:creationId xmlns:a16="http://schemas.microsoft.com/office/drawing/2014/main" id="{E73BE208-7846-FD06-B16A-BFFD57391961}"/>
              </a:ext>
            </a:extLst>
          </p:cNvPr>
          <p:cNvSpPr txBox="1"/>
          <p:nvPr/>
        </p:nvSpPr>
        <p:spPr>
          <a:xfrm>
            <a:off x="1364657" y="796793"/>
            <a:ext cx="9887505" cy="1077218"/>
          </a:xfrm>
          <a:prstGeom prst="rect">
            <a:avLst/>
          </a:prstGeom>
          <a:noFill/>
        </p:spPr>
        <p:txBody>
          <a:bodyPr wrap="square">
            <a:spAutoFit/>
          </a:bodyPr>
          <a:lstStyle/>
          <a:p>
            <a:r>
              <a:rPr lang="zh-CN" altLang="en-US" sz="3200" b="1" dirty="0"/>
              <a:t>Modeling Task Relationships </a:t>
            </a:r>
            <a:r>
              <a:rPr lang="zh-CN" altLang="en-US" sz="3200" b="1" dirty="0">
                <a:solidFill>
                  <a:srgbClr val="FF0000"/>
                </a:solidFill>
              </a:rPr>
              <a:t>in</a:t>
            </a:r>
            <a:r>
              <a:rPr lang="zh-CN" altLang="en-US" sz="3200" b="1" dirty="0"/>
              <a:t> Multi-task Learning </a:t>
            </a:r>
            <a:r>
              <a:rPr lang="zh-CN" altLang="en-US" sz="3200" b="1" dirty="0">
                <a:solidFill>
                  <a:srgbClr val="FF0000"/>
                </a:solidFill>
              </a:rPr>
              <a:t>with</a:t>
            </a:r>
            <a:r>
              <a:rPr lang="zh-CN" altLang="en-US" sz="3200" b="1" dirty="0"/>
              <a:t> Multi-gate Mixture-of-Experts</a:t>
            </a:r>
            <a:r>
              <a:rPr lang="en-US" altLang="zh-CN" sz="3200" b="1" dirty="0"/>
              <a:t>(KDD2018)</a:t>
            </a:r>
            <a:endParaRPr lang="zh-CN" altLang="en-US" sz="3200" b="1" dirty="0"/>
          </a:p>
        </p:txBody>
      </p:sp>
      <p:grpSp>
        <p:nvGrpSpPr>
          <p:cNvPr id="29" name="组合 28">
            <a:extLst>
              <a:ext uri="{FF2B5EF4-FFF2-40B4-BE49-F238E27FC236}">
                <a16:creationId xmlns:a16="http://schemas.microsoft.com/office/drawing/2014/main" id="{9CCBE8BC-6A82-7508-B71A-E99E1B9621E7}"/>
              </a:ext>
            </a:extLst>
          </p:cNvPr>
          <p:cNvGrpSpPr/>
          <p:nvPr/>
        </p:nvGrpSpPr>
        <p:grpSpPr>
          <a:xfrm>
            <a:off x="810685" y="1019938"/>
            <a:ext cx="4896544" cy="457848"/>
            <a:chOff x="355600" y="971550"/>
            <a:chExt cx="3911001" cy="457848"/>
          </a:xfrm>
        </p:grpSpPr>
        <p:sp>
          <p:nvSpPr>
            <p:cNvPr id="30" name="矩形 29">
              <a:extLst>
                <a:ext uri="{FF2B5EF4-FFF2-40B4-BE49-F238E27FC236}">
                  <a16:creationId xmlns:a16="http://schemas.microsoft.com/office/drawing/2014/main" id="{0F9E9349-7C2B-A491-243F-AD3AD9D8A847}"/>
                </a:ext>
              </a:extLst>
            </p:cNvPr>
            <p:cNvSpPr/>
            <p:nvPr/>
          </p:nvSpPr>
          <p:spPr bwMode="auto">
            <a:xfrm>
              <a:off x="355600" y="971550"/>
              <a:ext cx="166064"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31" name="矩形 39">
              <a:extLst>
                <a:ext uri="{FF2B5EF4-FFF2-40B4-BE49-F238E27FC236}">
                  <a16:creationId xmlns:a16="http://schemas.microsoft.com/office/drawing/2014/main" id="{DEFD78A5-3280-3291-27ED-E1E269710DAC}"/>
                </a:ext>
              </a:extLst>
            </p:cNvPr>
            <p:cNvSpPr>
              <a:spLocks noChangeArrowheads="1"/>
            </p:cNvSpPr>
            <p:nvPr/>
          </p:nvSpPr>
          <p:spPr bwMode="auto">
            <a:xfrm>
              <a:off x="616767" y="1029288"/>
              <a:ext cx="3649834" cy="398780"/>
            </a:xfrm>
            <a:prstGeom prst="rect">
              <a:avLst/>
            </a:prstGeom>
            <a:noFill/>
            <a:ln w="9525">
              <a:noFill/>
              <a:miter lim="800000"/>
            </a:ln>
          </p:spPr>
          <p:txBody>
            <a:bodyPr wrap="square">
              <a:spAutoFit/>
            </a:bodyPr>
            <a:lstStyle/>
            <a:p>
              <a:pPr>
                <a:lnSpc>
                  <a:spcPts val="2400"/>
                </a:lnSpc>
              </a:pPr>
              <a:endParaRPr lang="zh-CN" altLang="en-US" sz="2400" b="1" dirty="0">
                <a:solidFill>
                  <a:srgbClr val="044875"/>
                </a:solidFill>
                <a:latin typeface="微软雅黑" panose="020B0503020204020204" pitchFamily="2" charset="-122"/>
                <a:ea typeface="微软雅黑" panose="020B0503020204020204" pitchFamily="2" charset="-122"/>
              </a:endParaRPr>
            </a:p>
          </p:txBody>
        </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rgbClr val="044875"/>
                  </a:solidFill>
                  <a:latin typeface="微软雅黑" panose="020B0503020204020204" pitchFamily="2" charset="-122"/>
                  <a:ea typeface="微软雅黑" panose="020B0503020204020204" pitchFamily="2" charset="-122"/>
                </a:rPr>
                <a:t>PLE</a:t>
              </a:r>
              <a:endParaRPr lang="zh-CN" altLang="en-US" sz="3200" dirty="0">
                <a:solidFill>
                  <a:srgbClr val="044875"/>
                </a:solidFill>
                <a:latin typeface="微软雅黑" panose="020B0503020204020204" pitchFamily="2" charset="-122"/>
                <a:ea typeface="微软雅黑" panose="020B0503020204020204" pitchFamily="2" charset="-122"/>
              </a:endParaRP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03</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a:xfrm>
            <a:off x="420068" y="931063"/>
            <a:ext cx="4896544" cy="457848"/>
            <a:chOff x="355600" y="971550"/>
            <a:chExt cx="3911001" cy="457848"/>
          </a:xfrm>
        </p:grpSpPr>
        <p:sp>
          <p:nvSpPr>
            <p:cNvPr id="13" name="矩形 12"/>
            <p:cNvSpPr/>
            <p:nvPr/>
          </p:nvSpPr>
          <p:spPr bwMode="auto">
            <a:xfrm>
              <a:off x="355600" y="971550"/>
              <a:ext cx="166064"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14" name="矩形 39"/>
            <p:cNvSpPr>
              <a:spLocks noChangeArrowheads="1"/>
            </p:cNvSpPr>
            <p:nvPr/>
          </p:nvSpPr>
          <p:spPr bwMode="auto">
            <a:xfrm>
              <a:off x="616767" y="1029288"/>
              <a:ext cx="3649834" cy="398780"/>
            </a:xfrm>
            <a:prstGeom prst="rect">
              <a:avLst/>
            </a:prstGeom>
            <a:noFill/>
            <a:ln w="9525">
              <a:noFill/>
              <a:miter lim="800000"/>
            </a:ln>
          </p:spPr>
          <p:txBody>
            <a:bodyPr wrap="square">
              <a:spAutoFit/>
            </a:bodyPr>
            <a:lstStyle/>
            <a:p>
              <a:pPr>
                <a:lnSpc>
                  <a:spcPts val="2400"/>
                </a:lnSpc>
              </a:pPr>
              <a:endParaRPr lang="zh-CN" altLang="en-US" sz="2400" b="1" dirty="0">
                <a:solidFill>
                  <a:srgbClr val="044875"/>
                </a:solidFill>
                <a:latin typeface="微软雅黑" panose="020B0503020204020204" pitchFamily="2" charset="-122"/>
                <a:ea typeface="微软雅黑" panose="020B0503020204020204" pitchFamily="2" charset="-122"/>
              </a:endParaRPr>
            </a:p>
          </p:txBody>
        </p:sp>
      </p:gr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20</a:t>
            </a:fld>
            <a:endParaRPr lang="zh-CN" altLang="en-US" strike="noStrike" noProof="1"/>
          </a:p>
        </p:txBody>
      </p:sp>
      <p:pic>
        <p:nvPicPr>
          <p:cNvPr id="3" name="图片 2">
            <a:extLst>
              <a:ext uri="{FF2B5EF4-FFF2-40B4-BE49-F238E27FC236}">
                <a16:creationId xmlns:a16="http://schemas.microsoft.com/office/drawing/2014/main" id="{3771407E-C464-AE21-F842-4646011537E5}"/>
              </a:ext>
            </a:extLst>
          </p:cNvPr>
          <p:cNvPicPr>
            <a:picLocks noChangeAspect="1"/>
          </p:cNvPicPr>
          <p:nvPr/>
        </p:nvPicPr>
        <p:blipFill>
          <a:blip r:embed="rId2"/>
          <a:stretch>
            <a:fillRect/>
          </a:stretch>
        </p:blipFill>
        <p:spPr>
          <a:xfrm>
            <a:off x="3031829" y="692311"/>
            <a:ext cx="6647825" cy="6015670"/>
          </a:xfrm>
          <a:prstGeom prst="rect">
            <a:avLst/>
          </a:prstGeom>
        </p:spPr>
      </p:pic>
      <p:sp>
        <p:nvSpPr>
          <p:cNvPr id="19" name="矩形 39">
            <a:extLst>
              <a:ext uri="{FF2B5EF4-FFF2-40B4-BE49-F238E27FC236}">
                <a16:creationId xmlns:a16="http://schemas.microsoft.com/office/drawing/2014/main" id="{86B7CBD7-F631-B367-B714-FE672D4EC665}"/>
              </a:ext>
            </a:extLst>
          </p:cNvPr>
          <p:cNvSpPr>
            <a:spLocks noChangeArrowheads="1"/>
          </p:cNvSpPr>
          <p:nvPr/>
        </p:nvSpPr>
        <p:spPr bwMode="auto">
          <a:xfrm>
            <a:off x="912813" y="1016328"/>
            <a:ext cx="4569565" cy="398780"/>
          </a:xfrm>
          <a:prstGeom prst="rect">
            <a:avLst/>
          </a:prstGeom>
          <a:noFill/>
          <a:ln w="9525">
            <a:noFill/>
            <a:miter lim="800000"/>
          </a:ln>
        </p:spPr>
        <p:txBody>
          <a:bodyPr wrap="square">
            <a:spAutoFit/>
          </a:bodyPr>
          <a:lstStyle/>
          <a:p>
            <a:pPr>
              <a:lnSpc>
                <a:spcPts val="2400"/>
              </a:lnSpc>
            </a:pPr>
            <a:r>
              <a:rPr lang="en-US" altLang="zh-CN" sz="2400" b="1" dirty="0">
                <a:solidFill>
                  <a:srgbClr val="044875"/>
                </a:solidFill>
                <a:latin typeface="微软雅黑" panose="020B0503020204020204" pitchFamily="2" charset="-122"/>
                <a:ea typeface="微软雅黑" panose="020B0503020204020204" pitchFamily="2" charset="-122"/>
              </a:rPr>
              <a:t>PLE</a:t>
            </a:r>
            <a:r>
              <a:rPr lang="zh-CN" altLang="en-US" sz="2400" b="1" dirty="0">
                <a:solidFill>
                  <a:srgbClr val="044875"/>
                </a:solidFill>
                <a:latin typeface="微软雅黑" panose="020B0503020204020204" pitchFamily="2" charset="-122"/>
                <a:ea typeface="微软雅黑" panose="020B0503020204020204" pitchFamily="2" charset="-122"/>
              </a:rPr>
              <a:t>模型</a:t>
            </a:r>
          </a:p>
        </p:txBody>
      </p:sp>
    </p:spTree>
    <p:extLst>
      <p:ext uri="{BB962C8B-B14F-4D97-AF65-F5344CB8AC3E}">
        <p14:creationId xmlns:p14="http://schemas.microsoft.com/office/powerpoint/2010/main" val="3448814495"/>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rgbClr val="044875"/>
                  </a:solidFill>
                  <a:latin typeface="微软雅黑" panose="020B0503020204020204" pitchFamily="2" charset="-122"/>
                  <a:ea typeface="微软雅黑" panose="020B0503020204020204" pitchFamily="2" charset="-122"/>
                </a:rPr>
                <a:t>PLE</a:t>
              </a:r>
              <a:endParaRPr lang="zh-CN" altLang="en-US" sz="3200" dirty="0">
                <a:solidFill>
                  <a:srgbClr val="044875"/>
                </a:solidFill>
                <a:latin typeface="微软雅黑" panose="020B0503020204020204" pitchFamily="2" charset="-122"/>
                <a:ea typeface="微软雅黑" panose="020B0503020204020204" pitchFamily="2" charset="-122"/>
              </a:endParaRP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03</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a:xfrm>
            <a:off x="420068" y="931063"/>
            <a:ext cx="4896544" cy="457848"/>
            <a:chOff x="355600" y="971550"/>
            <a:chExt cx="3911001" cy="457848"/>
          </a:xfrm>
        </p:grpSpPr>
        <p:sp>
          <p:nvSpPr>
            <p:cNvPr id="13" name="矩形 12"/>
            <p:cNvSpPr/>
            <p:nvPr/>
          </p:nvSpPr>
          <p:spPr bwMode="auto">
            <a:xfrm>
              <a:off x="355600" y="971550"/>
              <a:ext cx="166064"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14" name="矩形 39"/>
            <p:cNvSpPr>
              <a:spLocks noChangeArrowheads="1"/>
            </p:cNvSpPr>
            <p:nvPr/>
          </p:nvSpPr>
          <p:spPr bwMode="auto">
            <a:xfrm>
              <a:off x="616767" y="1029288"/>
              <a:ext cx="3649834" cy="398780"/>
            </a:xfrm>
            <a:prstGeom prst="rect">
              <a:avLst/>
            </a:prstGeom>
            <a:noFill/>
            <a:ln w="9525">
              <a:noFill/>
              <a:miter lim="800000"/>
            </a:ln>
          </p:spPr>
          <p:txBody>
            <a:bodyPr wrap="square">
              <a:spAutoFit/>
            </a:bodyPr>
            <a:lstStyle/>
            <a:p>
              <a:pPr>
                <a:lnSpc>
                  <a:spcPts val="2400"/>
                </a:lnSpc>
              </a:pPr>
              <a:endParaRPr lang="zh-CN" altLang="en-US" sz="2400" b="1" dirty="0">
                <a:solidFill>
                  <a:srgbClr val="044875"/>
                </a:solidFill>
                <a:latin typeface="微软雅黑" panose="020B0503020204020204" pitchFamily="2" charset="-122"/>
                <a:ea typeface="微软雅黑" panose="020B0503020204020204" pitchFamily="2" charset="-122"/>
              </a:endParaRPr>
            </a:p>
          </p:txBody>
        </p:sp>
      </p:gr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21</a:t>
            </a:fld>
            <a:endParaRPr lang="zh-CN" altLang="en-US" strike="noStrike" noProof="1"/>
          </a:p>
        </p:txBody>
      </p:sp>
      <p:pic>
        <p:nvPicPr>
          <p:cNvPr id="6" name="图片 5">
            <a:extLst>
              <a:ext uri="{FF2B5EF4-FFF2-40B4-BE49-F238E27FC236}">
                <a16:creationId xmlns:a16="http://schemas.microsoft.com/office/drawing/2014/main" id="{AC2F03EE-1617-030A-80D3-284983233CBD}"/>
              </a:ext>
            </a:extLst>
          </p:cNvPr>
          <p:cNvPicPr>
            <a:picLocks noChangeAspect="1"/>
          </p:cNvPicPr>
          <p:nvPr/>
        </p:nvPicPr>
        <p:blipFill>
          <a:blip r:embed="rId2"/>
          <a:stretch>
            <a:fillRect/>
          </a:stretch>
        </p:blipFill>
        <p:spPr>
          <a:xfrm>
            <a:off x="156056" y="4061067"/>
            <a:ext cx="12192000" cy="2796933"/>
          </a:xfrm>
          <a:prstGeom prst="rect">
            <a:avLst/>
          </a:prstGeom>
        </p:spPr>
      </p:pic>
      <p:pic>
        <p:nvPicPr>
          <p:cNvPr id="8" name="图片 7">
            <a:extLst>
              <a:ext uri="{FF2B5EF4-FFF2-40B4-BE49-F238E27FC236}">
                <a16:creationId xmlns:a16="http://schemas.microsoft.com/office/drawing/2014/main" id="{B9032AEB-8E22-8AC1-6C2F-28465E0287B5}"/>
              </a:ext>
            </a:extLst>
          </p:cNvPr>
          <p:cNvPicPr>
            <a:picLocks noChangeAspect="1"/>
          </p:cNvPicPr>
          <p:nvPr/>
        </p:nvPicPr>
        <p:blipFill>
          <a:blip r:embed="rId3"/>
          <a:stretch>
            <a:fillRect/>
          </a:stretch>
        </p:blipFill>
        <p:spPr>
          <a:xfrm>
            <a:off x="5988741" y="778328"/>
            <a:ext cx="5188246" cy="2996535"/>
          </a:xfrm>
          <a:prstGeom prst="rect">
            <a:avLst/>
          </a:prstGeom>
        </p:spPr>
      </p:pic>
      <p:pic>
        <p:nvPicPr>
          <p:cNvPr id="10" name="图片 9">
            <a:extLst>
              <a:ext uri="{FF2B5EF4-FFF2-40B4-BE49-F238E27FC236}">
                <a16:creationId xmlns:a16="http://schemas.microsoft.com/office/drawing/2014/main" id="{2C988D3F-C262-5741-C04D-7E8AE4383EE3}"/>
              </a:ext>
            </a:extLst>
          </p:cNvPr>
          <p:cNvPicPr>
            <a:picLocks noChangeAspect="1"/>
          </p:cNvPicPr>
          <p:nvPr/>
        </p:nvPicPr>
        <p:blipFill>
          <a:blip r:embed="rId4"/>
          <a:stretch>
            <a:fillRect/>
          </a:stretch>
        </p:blipFill>
        <p:spPr>
          <a:xfrm>
            <a:off x="1075960" y="875357"/>
            <a:ext cx="4477036" cy="2996535"/>
          </a:xfrm>
          <a:prstGeom prst="rect">
            <a:avLst/>
          </a:prstGeom>
        </p:spPr>
      </p:pic>
    </p:spTree>
    <p:extLst>
      <p:ext uri="{BB962C8B-B14F-4D97-AF65-F5344CB8AC3E}">
        <p14:creationId xmlns:p14="http://schemas.microsoft.com/office/powerpoint/2010/main" val="781366392"/>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rgbClr val="044875"/>
                  </a:solidFill>
                  <a:latin typeface="微软雅黑" panose="020B0503020204020204" pitchFamily="2" charset="-122"/>
                  <a:ea typeface="微软雅黑" panose="020B0503020204020204" pitchFamily="2" charset="-122"/>
                </a:rPr>
                <a:t>PLE</a:t>
              </a:r>
              <a:endParaRPr lang="zh-CN" altLang="en-US" sz="3200" dirty="0">
                <a:solidFill>
                  <a:srgbClr val="044875"/>
                </a:solidFill>
                <a:latin typeface="微软雅黑" panose="020B0503020204020204" pitchFamily="2" charset="-122"/>
                <a:ea typeface="微软雅黑" panose="020B0503020204020204" pitchFamily="2" charset="-122"/>
              </a:endParaRP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03</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a:xfrm>
            <a:off x="420068" y="931063"/>
            <a:ext cx="4896544" cy="457848"/>
            <a:chOff x="355600" y="971550"/>
            <a:chExt cx="3911001" cy="457848"/>
          </a:xfrm>
        </p:grpSpPr>
        <p:sp>
          <p:nvSpPr>
            <p:cNvPr id="13" name="矩形 12"/>
            <p:cNvSpPr/>
            <p:nvPr/>
          </p:nvSpPr>
          <p:spPr bwMode="auto">
            <a:xfrm>
              <a:off x="355600" y="971550"/>
              <a:ext cx="166064"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14" name="矩形 39"/>
            <p:cNvSpPr>
              <a:spLocks noChangeArrowheads="1"/>
            </p:cNvSpPr>
            <p:nvPr/>
          </p:nvSpPr>
          <p:spPr bwMode="auto">
            <a:xfrm>
              <a:off x="616767" y="1029288"/>
              <a:ext cx="3649834" cy="398780"/>
            </a:xfrm>
            <a:prstGeom prst="rect">
              <a:avLst/>
            </a:prstGeom>
            <a:noFill/>
            <a:ln w="9525">
              <a:noFill/>
              <a:miter lim="800000"/>
            </a:ln>
          </p:spPr>
          <p:txBody>
            <a:bodyPr wrap="square">
              <a:spAutoFit/>
            </a:bodyPr>
            <a:lstStyle/>
            <a:p>
              <a:pPr>
                <a:lnSpc>
                  <a:spcPts val="2400"/>
                </a:lnSpc>
              </a:pPr>
              <a:endParaRPr lang="zh-CN" altLang="en-US" sz="2400" b="1" dirty="0">
                <a:solidFill>
                  <a:srgbClr val="044875"/>
                </a:solidFill>
                <a:latin typeface="微软雅黑" panose="020B0503020204020204" pitchFamily="2" charset="-122"/>
                <a:ea typeface="微软雅黑" panose="020B0503020204020204" pitchFamily="2" charset="-122"/>
              </a:endParaRPr>
            </a:p>
          </p:txBody>
        </p:sp>
      </p:gr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22</a:t>
            </a:fld>
            <a:endParaRPr lang="zh-CN" altLang="en-US" strike="noStrike" noProof="1"/>
          </a:p>
        </p:txBody>
      </p:sp>
      <p:pic>
        <p:nvPicPr>
          <p:cNvPr id="3" name="图片 2">
            <a:extLst>
              <a:ext uri="{FF2B5EF4-FFF2-40B4-BE49-F238E27FC236}">
                <a16:creationId xmlns:a16="http://schemas.microsoft.com/office/drawing/2014/main" id="{D6DADB7D-BCE8-14F9-7F0C-9292DBC14793}"/>
              </a:ext>
            </a:extLst>
          </p:cNvPr>
          <p:cNvPicPr>
            <a:picLocks noChangeAspect="1"/>
          </p:cNvPicPr>
          <p:nvPr/>
        </p:nvPicPr>
        <p:blipFill>
          <a:blip r:embed="rId3"/>
          <a:stretch>
            <a:fillRect/>
          </a:stretch>
        </p:blipFill>
        <p:spPr>
          <a:xfrm>
            <a:off x="3031829" y="1387581"/>
            <a:ext cx="6388618" cy="5262204"/>
          </a:xfrm>
          <a:prstGeom prst="rect">
            <a:avLst/>
          </a:prstGeom>
        </p:spPr>
      </p:pic>
      <p:sp>
        <p:nvSpPr>
          <p:cNvPr id="19" name="矩形 39">
            <a:extLst>
              <a:ext uri="{FF2B5EF4-FFF2-40B4-BE49-F238E27FC236}">
                <a16:creationId xmlns:a16="http://schemas.microsoft.com/office/drawing/2014/main" id="{6431A49E-4E84-6713-10BA-32CAEDA0A9F0}"/>
              </a:ext>
            </a:extLst>
          </p:cNvPr>
          <p:cNvSpPr>
            <a:spLocks noChangeArrowheads="1"/>
          </p:cNvSpPr>
          <p:nvPr/>
        </p:nvSpPr>
        <p:spPr bwMode="auto">
          <a:xfrm>
            <a:off x="866115" y="931063"/>
            <a:ext cx="4569565" cy="398780"/>
          </a:xfrm>
          <a:prstGeom prst="rect">
            <a:avLst/>
          </a:prstGeom>
          <a:noFill/>
          <a:ln w="9525">
            <a:noFill/>
            <a:miter lim="800000"/>
          </a:ln>
        </p:spPr>
        <p:txBody>
          <a:bodyPr wrap="square">
            <a:spAutoFit/>
          </a:bodyPr>
          <a:lstStyle/>
          <a:p>
            <a:pPr>
              <a:lnSpc>
                <a:spcPts val="2400"/>
              </a:lnSpc>
            </a:pPr>
            <a:r>
              <a:rPr lang="zh-CN" altLang="en-US" sz="2400" b="1" dirty="0">
                <a:solidFill>
                  <a:srgbClr val="044875"/>
                </a:solidFill>
                <a:latin typeface="微软雅黑" panose="020B0503020204020204" pitchFamily="2" charset="-122"/>
                <a:ea typeface="微软雅黑" panose="020B0503020204020204" pitchFamily="2" charset="-122"/>
              </a:rPr>
              <a:t>各</a:t>
            </a:r>
            <a:r>
              <a:rPr lang="en-US" altLang="zh-CN" sz="2400" b="1" dirty="0">
                <a:solidFill>
                  <a:srgbClr val="044875"/>
                </a:solidFill>
                <a:latin typeface="微软雅黑" panose="020B0503020204020204" pitchFamily="2" charset="-122"/>
                <a:ea typeface="微软雅黑" panose="020B0503020204020204" pitchFamily="2" charset="-122"/>
              </a:rPr>
              <a:t>Expert</a:t>
            </a:r>
            <a:r>
              <a:rPr lang="zh-CN" altLang="en-US" sz="2400" b="1" dirty="0">
                <a:solidFill>
                  <a:srgbClr val="044875"/>
                </a:solidFill>
                <a:latin typeface="微软雅黑" panose="020B0503020204020204" pitchFamily="2" charset="-122"/>
                <a:ea typeface="微软雅黑" panose="020B0503020204020204" pitchFamily="2" charset="-122"/>
              </a:rPr>
              <a:t>的权重</a:t>
            </a:r>
          </a:p>
        </p:txBody>
      </p:sp>
    </p:spTree>
    <p:extLst>
      <p:ext uri="{BB962C8B-B14F-4D97-AF65-F5344CB8AC3E}">
        <p14:creationId xmlns:p14="http://schemas.microsoft.com/office/powerpoint/2010/main" val="1915223509"/>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200" dirty="0">
                  <a:solidFill>
                    <a:srgbClr val="044875"/>
                  </a:solidFill>
                  <a:latin typeface="微软雅黑" panose="020B0503020204020204" pitchFamily="2" charset="-122"/>
                  <a:ea typeface="微软雅黑" panose="020B0503020204020204" pitchFamily="2" charset="-122"/>
                </a:rPr>
                <a:t>思考</a:t>
              </a: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04</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23</a:t>
            </a:fld>
            <a:endParaRPr lang="zh-CN" altLang="en-US" strike="noStrike" noProof="1"/>
          </a:p>
        </p:txBody>
      </p:sp>
      <p:grpSp>
        <p:nvGrpSpPr>
          <p:cNvPr id="23" name="组合 22">
            <a:extLst>
              <a:ext uri="{FF2B5EF4-FFF2-40B4-BE49-F238E27FC236}">
                <a16:creationId xmlns:a16="http://schemas.microsoft.com/office/drawing/2014/main" id="{7E35040E-9A50-A909-033C-A61E752E0385}"/>
              </a:ext>
            </a:extLst>
          </p:cNvPr>
          <p:cNvGrpSpPr/>
          <p:nvPr/>
        </p:nvGrpSpPr>
        <p:grpSpPr>
          <a:xfrm>
            <a:off x="420068" y="931063"/>
            <a:ext cx="4896544" cy="457848"/>
            <a:chOff x="355600" y="971550"/>
            <a:chExt cx="3911001" cy="457848"/>
          </a:xfrm>
        </p:grpSpPr>
        <p:sp>
          <p:nvSpPr>
            <p:cNvPr id="24" name="矩形 23">
              <a:extLst>
                <a:ext uri="{FF2B5EF4-FFF2-40B4-BE49-F238E27FC236}">
                  <a16:creationId xmlns:a16="http://schemas.microsoft.com/office/drawing/2014/main" id="{DF491DBE-066D-5446-AFC7-34B4A9E40903}"/>
                </a:ext>
              </a:extLst>
            </p:cNvPr>
            <p:cNvSpPr/>
            <p:nvPr/>
          </p:nvSpPr>
          <p:spPr bwMode="auto">
            <a:xfrm>
              <a:off x="355600" y="971550"/>
              <a:ext cx="166064"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25" name="矩形 39">
              <a:extLst>
                <a:ext uri="{FF2B5EF4-FFF2-40B4-BE49-F238E27FC236}">
                  <a16:creationId xmlns:a16="http://schemas.microsoft.com/office/drawing/2014/main" id="{1B11D7C1-DF85-348D-CDFB-F3B9E1BECE08}"/>
                </a:ext>
              </a:extLst>
            </p:cNvPr>
            <p:cNvSpPr>
              <a:spLocks noChangeArrowheads="1"/>
            </p:cNvSpPr>
            <p:nvPr/>
          </p:nvSpPr>
          <p:spPr bwMode="auto">
            <a:xfrm>
              <a:off x="616767" y="1029288"/>
              <a:ext cx="3649834" cy="398780"/>
            </a:xfrm>
            <a:prstGeom prst="rect">
              <a:avLst/>
            </a:prstGeom>
            <a:noFill/>
            <a:ln w="9525">
              <a:noFill/>
              <a:miter lim="800000"/>
            </a:ln>
          </p:spPr>
          <p:txBody>
            <a:bodyPr wrap="square">
              <a:spAutoFit/>
            </a:bodyPr>
            <a:lstStyle/>
            <a:p>
              <a:pPr>
                <a:lnSpc>
                  <a:spcPts val="2400"/>
                </a:lnSpc>
              </a:pPr>
              <a:endParaRPr lang="zh-CN" altLang="en-US" sz="2400" b="1" dirty="0">
                <a:solidFill>
                  <a:srgbClr val="044875"/>
                </a:solidFill>
                <a:latin typeface="微软雅黑" panose="020B0503020204020204" pitchFamily="2" charset="-122"/>
                <a:ea typeface="微软雅黑" panose="020B0503020204020204" pitchFamily="2" charset="-122"/>
              </a:endParaRPr>
            </a:p>
          </p:txBody>
        </p:sp>
      </p:grpSp>
      <p:sp>
        <p:nvSpPr>
          <p:cNvPr id="26" name="文本框 25">
            <a:extLst>
              <a:ext uri="{FF2B5EF4-FFF2-40B4-BE49-F238E27FC236}">
                <a16:creationId xmlns:a16="http://schemas.microsoft.com/office/drawing/2014/main" id="{8C9AD44A-C2D8-F427-93AD-E5F4380BF72A}"/>
              </a:ext>
            </a:extLst>
          </p:cNvPr>
          <p:cNvSpPr txBox="1"/>
          <p:nvPr/>
        </p:nvSpPr>
        <p:spPr>
          <a:xfrm>
            <a:off x="746760" y="899160"/>
            <a:ext cx="10302875" cy="646331"/>
          </a:xfrm>
          <a:prstGeom prst="rect">
            <a:avLst/>
          </a:prstGeom>
          <a:noFill/>
        </p:spPr>
        <p:txBody>
          <a:bodyPr wrap="square" rtlCol="0">
            <a:spAutoFit/>
          </a:bodyPr>
          <a:lstStyle/>
          <a:p>
            <a:r>
              <a:rPr lang="zh-CN" altLang="en-US" b="1" dirty="0">
                <a:solidFill>
                  <a:srgbClr val="044875"/>
                </a:solidFill>
                <a:latin typeface="微软雅黑" panose="020B0503020204020204" pitchFamily="2" charset="-122"/>
                <a:cs typeface="+mn-ea"/>
              </a:rPr>
              <a:t>当前的零样本分类中表征学习方法存在的问题（</a:t>
            </a:r>
            <a:r>
              <a:rPr lang="en-US" altLang="zh-CN" b="1" dirty="0">
                <a:solidFill>
                  <a:srgbClr val="044875"/>
                </a:solidFill>
                <a:latin typeface="微软雅黑" panose="020B0503020204020204" pitchFamily="2" charset="-122"/>
                <a:cs typeface="+mn-ea"/>
              </a:rPr>
              <a:t>share bottom </a:t>
            </a:r>
            <a:r>
              <a:rPr lang="zh-CN" altLang="en-US" b="1" dirty="0">
                <a:solidFill>
                  <a:srgbClr val="044875"/>
                </a:solidFill>
                <a:latin typeface="微软雅黑" panose="020B0503020204020204" pitchFamily="2" charset="-122"/>
                <a:cs typeface="+mn-ea"/>
              </a:rPr>
              <a:t>的结构在学习目标间的</a:t>
            </a:r>
            <a:r>
              <a:rPr lang="en-US" altLang="zh-CN" b="1" dirty="0">
                <a:solidFill>
                  <a:srgbClr val="044875"/>
                </a:solidFill>
                <a:latin typeface="微软雅黑" panose="020B0503020204020204" pitchFamily="2" charset="-122"/>
                <a:cs typeface="+mn-ea"/>
              </a:rPr>
              <a:t>trade-off</a:t>
            </a:r>
            <a:r>
              <a:rPr lang="zh-CN" altLang="en-US" b="1" dirty="0">
                <a:solidFill>
                  <a:srgbClr val="044875"/>
                </a:solidFill>
                <a:latin typeface="微软雅黑" panose="020B0503020204020204" pitchFamily="2" charset="-122"/>
                <a:cs typeface="+mn-ea"/>
              </a:rPr>
              <a:t>）多任务的角度</a:t>
            </a:r>
            <a:endParaRPr lang="en-US" altLang="zh-CN" b="1" dirty="0">
              <a:solidFill>
                <a:srgbClr val="044875"/>
              </a:solidFill>
              <a:latin typeface="微软雅黑" panose="020B0503020204020204" pitchFamily="2" charset="-122"/>
              <a:cs typeface="+mn-ea"/>
            </a:endParaRPr>
          </a:p>
        </p:txBody>
      </p:sp>
      <p:sp>
        <p:nvSpPr>
          <p:cNvPr id="27" name="文本框 26">
            <a:extLst>
              <a:ext uri="{FF2B5EF4-FFF2-40B4-BE49-F238E27FC236}">
                <a16:creationId xmlns:a16="http://schemas.microsoft.com/office/drawing/2014/main" id="{52668CE8-59F8-CD06-B206-3885B0CE8A02}"/>
              </a:ext>
            </a:extLst>
          </p:cNvPr>
          <p:cNvSpPr txBox="1"/>
          <p:nvPr/>
        </p:nvSpPr>
        <p:spPr>
          <a:xfrm>
            <a:off x="3562976" y="1451308"/>
            <a:ext cx="4344843" cy="369332"/>
          </a:xfrm>
          <a:prstGeom prst="rect">
            <a:avLst/>
          </a:prstGeom>
          <a:noFill/>
        </p:spPr>
        <p:txBody>
          <a:bodyPr wrap="square">
            <a:spAutoFit/>
          </a:bodyPr>
          <a:lstStyle/>
          <a:p>
            <a:r>
              <a:rPr lang="zh-CN" altLang="en-US" b="1" dirty="0">
                <a:latin typeface="微软雅黑" panose="020B0503020204020204" pitchFamily="2" charset="-122"/>
                <a:cs typeface="+mn-ea"/>
              </a:rPr>
              <a:t>针对希望表征</a:t>
            </a:r>
            <a:r>
              <a:rPr lang="zh-CN" altLang="en-US" sz="1800" b="1" dirty="0">
                <a:solidFill>
                  <a:srgbClr val="FF0000"/>
                </a:solidFill>
                <a:latin typeface="微软雅黑" panose="020B0503020204020204" pitchFamily="2" charset="-122"/>
                <a:cs typeface="+mn-ea"/>
              </a:rPr>
              <a:t>既语义相关又具有区分度</a:t>
            </a:r>
            <a:endParaRPr lang="zh-CN" altLang="en-US" dirty="0">
              <a:solidFill>
                <a:srgbClr val="FF0000"/>
              </a:solidFill>
            </a:endParaRPr>
          </a:p>
        </p:txBody>
      </p:sp>
      <p:pic>
        <p:nvPicPr>
          <p:cNvPr id="28" name="图片 27">
            <a:extLst>
              <a:ext uri="{FF2B5EF4-FFF2-40B4-BE49-F238E27FC236}">
                <a16:creationId xmlns:a16="http://schemas.microsoft.com/office/drawing/2014/main" id="{51F6C2B4-5B13-DCFD-6CC1-8D5E70BE7E5A}"/>
              </a:ext>
            </a:extLst>
          </p:cNvPr>
          <p:cNvPicPr>
            <a:picLocks noChangeAspect="1"/>
          </p:cNvPicPr>
          <p:nvPr/>
        </p:nvPicPr>
        <p:blipFill>
          <a:blip r:embed="rId3"/>
          <a:stretch>
            <a:fillRect/>
          </a:stretch>
        </p:blipFill>
        <p:spPr>
          <a:xfrm>
            <a:off x="3427874" y="1884367"/>
            <a:ext cx="4615049" cy="4608512"/>
          </a:xfrm>
          <a:prstGeom prst="rect">
            <a:avLst/>
          </a:prstGeom>
        </p:spPr>
      </p:pic>
      <p:cxnSp>
        <p:nvCxnSpPr>
          <p:cNvPr id="29" name="直接箭头连接符 28">
            <a:extLst>
              <a:ext uri="{FF2B5EF4-FFF2-40B4-BE49-F238E27FC236}">
                <a16:creationId xmlns:a16="http://schemas.microsoft.com/office/drawing/2014/main" id="{D76A3521-137A-C9F5-C8EC-04D58471AFCD}"/>
              </a:ext>
            </a:extLst>
          </p:cNvPr>
          <p:cNvCxnSpPr/>
          <p:nvPr/>
        </p:nvCxnSpPr>
        <p:spPr>
          <a:xfrm flipH="1" flipV="1">
            <a:off x="2192803" y="2960302"/>
            <a:ext cx="147600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45EB8D55-736A-4F7B-129E-74B8A84B6B75}"/>
              </a:ext>
            </a:extLst>
          </p:cNvPr>
          <p:cNvCxnSpPr>
            <a:cxnSpLocks/>
          </p:cNvCxnSpPr>
          <p:nvPr/>
        </p:nvCxnSpPr>
        <p:spPr>
          <a:xfrm flipV="1">
            <a:off x="7824192" y="2916459"/>
            <a:ext cx="1539810" cy="166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2C9A63D5-A9F0-2F1A-FB1B-79BDEE374BEC}"/>
              </a:ext>
            </a:extLst>
          </p:cNvPr>
          <p:cNvSpPr txBox="1"/>
          <p:nvPr/>
        </p:nvSpPr>
        <p:spPr>
          <a:xfrm>
            <a:off x="638318" y="2775636"/>
            <a:ext cx="1676832" cy="369332"/>
          </a:xfrm>
          <a:prstGeom prst="rect">
            <a:avLst/>
          </a:prstGeom>
          <a:noFill/>
        </p:spPr>
        <p:txBody>
          <a:bodyPr wrap="square" rtlCol="0">
            <a:spAutoFit/>
          </a:bodyPr>
          <a:lstStyle/>
          <a:p>
            <a:r>
              <a:rPr lang="en-US" altLang="zh-CN" dirty="0"/>
              <a:t>discriminative</a:t>
            </a:r>
            <a:endParaRPr lang="zh-CN" altLang="en-US" dirty="0"/>
          </a:p>
        </p:txBody>
      </p:sp>
      <p:sp>
        <p:nvSpPr>
          <p:cNvPr id="32" name="文本框 31">
            <a:extLst>
              <a:ext uri="{FF2B5EF4-FFF2-40B4-BE49-F238E27FC236}">
                <a16:creationId xmlns:a16="http://schemas.microsoft.com/office/drawing/2014/main" id="{06E66D67-1E5A-139B-782E-7174E4BBE002}"/>
              </a:ext>
            </a:extLst>
          </p:cNvPr>
          <p:cNvSpPr txBox="1"/>
          <p:nvPr/>
        </p:nvSpPr>
        <p:spPr>
          <a:xfrm>
            <a:off x="9372802" y="2750752"/>
            <a:ext cx="2180879" cy="369332"/>
          </a:xfrm>
          <a:prstGeom prst="rect">
            <a:avLst/>
          </a:prstGeom>
          <a:noFill/>
        </p:spPr>
        <p:txBody>
          <a:bodyPr wrap="square" rtlCol="0">
            <a:spAutoFit/>
          </a:bodyPr>
          <a:lstStyle/>
          <a:p>
            <a:r>
              <a:rPr lang="en-US" altLang="zh-CN" dirty="0"/>
              <a:t>Semantic related</a:t>
            </a:r>
            <a:endParaRPr lang="zh-CN" altLang="en-US" dirty="0"/>
          </a:p>
        </p:txBody>
      </p:sp>
    </p:spTree>
    <p:extLst>
      <p:ext uri="{BB962C8B-B14F-4D97-AF65-F5344CB8AC3E}">
        <p14:creationId xmlns:p14="http://schemas.microsoft.com/office/powerpoint/2010/main" val="2734031723"/>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200" dirty="0">
                  <a:solidFill>
                    <a:srgbClr val="044875"/>
                  </a:solidFill>
                  <a:latin typeface="微软雅黑" panose="020B0503020204020204" pitchFamily="2" charset="-122"/>
                  <a:ea typeface="微软雅黑" panose="020B0503020204020204" pitchFamily="2" charset="-122"/>
                </a:rPr>
                <a:t>思考</a:t>
              </a: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04</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a:xfrm>
            <a:off x="420068" y="931063"/>
            <a:ext cx="4896544" cy="457848"/>
            <a:chOff x="355600" y="971550"/>
            <a:chExt cx="3911001" cy="457848"/>
          </a:xfrm>
        </p:grpSpPr>
        <p:sp>
          <p:nvSpPr>
            <p:cNvPr id="13" name="矩形 12"/>
            <p:cNvSpPr/>
            <p:nvPr/>
          </p:nvSpPr>
          <p:spPr bwMode="auto">
            <a:xfrm>
              <a:off x="355600" y="971550"/>
              <a:ext cx="166064"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14" name="矩形 39"/>
            <p:cNvSpPr>
              <a:spLocks noChangeArrowheads="1"/>
            </p:cNvSpPr>
            <p:nvPr/>
          </p:nvSpPr>
          <p:spPr bwMode="auto">
            <a:xfrm>
              <a:off x="616767" y="1029288"/>
              <a:ext cx="3649834" cy="398780"/>
            </a:xfrm>
            <a:prstGeom prst="rect">
              <a:avLst/>
            </a:prstGeom>
            <a:noFill/>
            <a:ln w="9525">
              <a:noFill/>
              <a:miter lim="800000"/>
            </a:ln>
          </p:spPr>
          <p:txBody>
            <a:bodyPr wrap="square">
              <a:spAutoFit/>
            </a:bodyPr>
            <a:lstStyle/>
            <a:p>
              <a:pPr>
                <a:lnSpc>
                  <a:spcPts val="2400"/>
                </a:lnSpc>
              </a:pPr>
              <a:endParaRPr lang="zh-CN" altLang="en-US" sz="2400" b="1" dirty="0">
                <a:solidFill>
                  <a:srgbClr val="044875"/>
                </a:solidFill>
                <a:latin typeface="微软雅黑" panose="020B0503020204020204" pitchFamily="2" charset="-122"/>
                <a:ea typeface="微软雅黑" panose="020B0503020204020204" pitchFamily="2" charset="-122"/>
              </a:endParaRPr>
            </a:p>
          </p:txBody>
        </p:sp>
      </p:gr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24</a:t>
            </a:fld>
            <a:endParaRPr lang="zh-CN" altLang="en-US" strike="noStrike" noProof="1"/>
          </a:p>
        </p:txBody>
      </p:sp>
      <p:sp>
        <p:nvSpPr>
          <p:cNvPr id="19" name="文本框 18">
            <a:extLst>
              <a:ext uri="{FF2B5EF4-FFF2-40B4-BE49-F238E27FC236}">
                <a16:creationId xmlns:a16="http://schemas.microsoft.com/office/drawing/2014/main" id="{4D8BD5C8-A2D2-5BE4-3A2E-8DB0BEC10BD5}"/>
              </a:ext>
            </a:extLst>
          </p:cNvPr>
          <p:cNvSpPr txBox="1"/>
          <p:nvPr/>
        </p:nvSpPr>
        <p:spPr>
          <a:xfrm>
            <a:off x="420067" y="2062165"/>
            <a:ext cx="9975683" cy="400110"/>
          </a:xfrm>
          <a:prstGeom prst="rect">
            <a:avLst/>
          </a:prstGeom>
          <a:noFill/>
        </p:spPr>
        <p:txBody>
          <a:bodyPr wrap="square">
            <a:spAutoFit/>
          </a:bodyPr>
          <a:lstStyle/>
          <a:p>
            <a:r>
              <a:rPr lang="en-US" altLang="zh-CN" sz="2000" dirty="0">
                <a:solidFill>
                  <a:schemeClr val="accent5">
                    <a:lumMod val="75000"/>
                  </a:schemeClr>
                </a:solidFill>
              </a:rPr>
              <a:t>Share bottom</a:t>
            </a:r>
            <a:r>
              <a:rPr lang="zh-CN" altLang="en-US" sz="2000" dirty="0">
                <a:solidFill>
                  <a:schemeClr val="accent5">
                    <a:lumMod val="75000"/>
                  </a:schemeClr>
                </a:solidFill>
              </a:rPr>
              <a:t>后接分类器 ：aux_clf_seen_train=0.9993, aux_clf_seen_test=0.9278 </a:t>
            </a:r>
          </a:p>
        </p:txBody>
      </p:sp>
      <p:sp>
        <p:nvSpPr>
          <p:cNvPr id="20" name="文本框 19">
            <a:extLst>
              <a:ext uri="{FF2B5EF4-FFF2-40B4-BE49-F238E27FC236}">
                <a16:creationId xmlns:a16="http://schemas.microsoft.com/office/drawing/2014/main" id="{3D1CFB4F-72A8-4E81-EAAA-C48B4CCF7E8D}"/>
              </a:ext>
            </a:extLst>
          </p:cNvPr>
          <p:cNvSpPr txBox="1"/>
          <p:nvPr/>
        </p:nvSpPr>
        <p:spPr>
          <a:xfrm>
            <a:off x="420067" y="2468832"/>
            <a:ext cx="11191925" cy="400110"/>
          </a:xfrm>
          <a:prstGeom prst="rect">
            <a:avLst/>
          </a:prstGeom>
          <a:noFill/>
        </p:spPr>
        <p:txBody>
          <a:bodyPr wrap="square">
            <a:spAutoFit/>
          </a:bodyPr>
          <a:lstStyle/>
          <a:p>
            <a:r>
              <a:rPr lang="en-US" altLang="zh-CN" sz="2000" dirty="0">
                <a:solidFill>
                  <a:schemeClr val="accent5">
                    <a:lumMod val="75000"/>
                  </a:schemeClr>
                </a:solidFill>
              </a:rPr>
              <a:t>Share bottom</a:t>
            </a:r>
            <a:r>
              <a:rPr lang="zh-CN" altLang="en-US" sz="2000" dirty="0">
                <a:solidFill>
                  <a:schemeClr val="accent5">
                    <a:lumMod val="75000"/>
                  </a:schemeClr>
                </a:solidFill>
              </a:rPr>
              <a:t>后接语义匹配模块：seman_match_seen_train=0.9994, seman_match_seen_test=0.9303 </a:t>
            </a:r>
          </a:p>
        </p:txBody>
      </p:sp>
      <p:sp>
        <p:nvSpPr>
          <p:cNvPr id="21" name="文本框 20">
            <a:extLst>
              <a:ext uri="{FF2B5EF4-FFF2-40B4-BE49-F238E27FC236}">
                <a16:creationId xmlns:a16="http://schemas.microsoft.com/office/drawing/2014/main" id="{FEFCB929-D4E1-9421-7B94-9B8446B9DB6A}"/>
              </a:ext>
            </a:extLst>
          </p:cNvPr>
          <p:cNvSpPr txBox="1"/>
          <p:nvPr/>
        </p:nvSpPr>
        <p:spPr>
          <a:xfrm>
            <a:off x="3562462" y="4443175"/>
            <a:ext cx="7375125" cy="646331"/>
          </a:xfrm>
          <a:prstGeom prst="rect">
            <a:avLst/>
          </a:prstGeom>
          <a:noFill/>
        </p:spPr>
        <p:txBody>
          <a:bodyPr wrap="square">
            <a:spAutoFit/>
          </a:bodyPr>
          <a:lstStyle/>
          <a:p>
            <a:r>
              <a:rPr lang="zh-CN" altLang="en-US" dirty="0"/>
              <a:t>aux_clf_seen_train=0.9990, aux_clf_seen_test=0.</a:t>
            </a:r>
            <a:r>
              <a:rPr lang="zh-CN" altLang="en-US" b="1" dirty="0">
                <a:solidFill>
                  <a:srgbClr val="FF0000"/>
                </a:solidFill>
              </a:rPr>
              <a:t>9230  </a:t>
            </a:r>
          </a:p>
          <a:p>
            <a:r>
              <a:rPr lang="zh-CN" altLang="en-US" dirty="0"/>
              <a:t>seman_match_seen_train=0.9953, seman_match_seen_test=0.</a:t>
            </a:r>
            <a:r>
              <a:rPr lang="zh-CN" altLang="en-US" b="1" dirty="0">
                <a:solidFill>
                  <a:srgbClr val="FF0000"/>
                </a:solidFill>
              </a:rPr>
              <a:t>8985 </a:t>
            </a:r>
          </a:p>
        </p:txBody>
      </p:sp>
      <p:sp>
        <p:nvSpPr>
          <p:cNvPr id="22" name="文本框 21">
            <a:extLst>
              <a:ext uri="{FF2B5EF4-FFF2-40B4-BE49-F238E27FC236}">
                <a16:creationId xmlns:a16="http://schemas.microsoft.com/office/drawing/2014/main" id="{02251F6F-BEF2-B26D-FD1B-C6071026EF5E}"/>
              </a:ext>
            </a:extLst>
          </p:cNvPr>
          <p:cNvSpPr txBox="1"/>
          <p:nvPr/>
        </p:nvSpPr>
        <p:spPr>
          <a:xfrm>
            <a:off x="3562462" y="5173008"/>
            <a:ext cx="7694721" cy="646331"/>
          </a:xfrm>
          <a:prstGeom prst="rect">
            <a:avLst/>
          </a:prstGeom>
          <a:noFill/>
        </p:spPr>
        <p:txBody>
          <a:bodyPr wrap="square">
            <a:spAutoFit/>
          </a:bodyPr>
          <a:lstStyle/>
          <a:p>
            <a:r>
              <a:rPr lang="zh-CN" altLang="en-US" dirty="0"/>
              <a:t>aux_clf_seen_train=0.9990, aux_clf_seen_test=0.</a:t>
            </a:r>
            <a:r>
              <a:rPr lang="zh-CN" altLang="en-US" b="1" dirty="0">
                <a:solidFill>
                  <a:srgbClr val="FF0000"/>
                </a:solidFill>
              </a:rPr>
              <a:t>9190 </a:t>
            </a:r>
            <a:r>
              <a:rPr lang="zh-CN" altLang="en-US" dirty="0"/>
              <a:t> </a:t>
            </a:r>
          </a:p>
          <a:p>
            <a:r>
              <a:rPr lang="zh-CN" altLang="en-US" dirty="0"/>
              <a:t>seman_match_seen_train=0.9948, seman_match_seen_test=</a:t>
            </a:r>
            <a:r>
              <a:rPr lang="zh-CN" altLang="en-US" b="1" dirty="0">
                <a:solidFill>
                  <a:srgbClr val="FF0000"/>
                </a:solidFill>
              </a:rPr>
              <a:t>0.8993 </a:t>
            </a:r>
          </a:p>
        </p:txBody>
      </p:sp>
      <p:sp>
        <p:nvSpPr>
          <p:cNvPr id="23" name="文本框 22">
            <a:extLst>
              <a:ext uri="{FF2B5EF4-FFF2-40B4-BE49-F238E27FC236}">
                <a16:creationId xmlns:a16="http://schemas.microsoft.com/office/drawing/2014/main" id="{FD32B683-AC90-2C35-F6F5-01B8D1C49226}"/>
              </a:ext>
            </a:extLst>
          </p:cNvPr>
          <p:cNvSpPr txBox="1"/>
          <p:nvPr/>
        </p:nvSpPr>
        <p:spPr>
          <a:xfrm>
            <a:off x="746760" y="899160"/>
            <a:ext cx="10302875" cy="369332"/>
          </a:xfrm>
          <a:prstGeom prst="rect">
            <a:avLst/>
          </a:prstGeom>
          <a:noFill/>
        </p:spPr>
        <p:txBody>
          <a:bodyPr wrap="square" rtlCol="0">
            <a:spAutoFit/>
          </a:bodyPr>
          <a:lstStyle/>
          <a:p>
            <a:r>
              <a:rPr lang="zh-CN" altLang="en-US" b="1" dirty="0">
                <a:solidFill>
                  <a:srgbClr val="044875"/>
                </a:solidFill>
                <a:latin typeface="微软雅黑" panose="020B0503020204020204" pitchFamily="2" charset="-122"/>
                <a:cs typeface="+mn-ea"/>
              </a:rPr>
              <a:t>零样本分类中的表征学习：单任务</a:t>
            </a:r>
            <a:r>
              <a:rPr lang="en-US" altLang="zh-CN" b="1" dirty="0">
                <a:solidFill>
                  <a:srgbClr val="044875"/>
                </a:solidFill>
                <a:latin typeface="微软雅黑" panose="020B0503020204020204" pitchFamily="2" charset="-122"/>
                <a:cs typeface="+mn-ea"/>
              </a:rPr>
              <a:t>vs</a:t>
            </a:r>
            <a:r>
              <a:rPr lang="zh-CN" altLang="en-US" b="1" dirty="0">
                <a:solidFill>
                  <a:srgbClr val="044875"/>
                </a:solidFill>
                <a:latin typeface="微软雅黑" panose="020B0503020204020204" pitchFamily="2" charset="-122"/>
                <a:cs typeface="+mn-ea"/>
              </a:rPr>
              <a:t>多任务</a:t>
            </a:r>
            <a:endParaRPr lang="en-US" altLang="zh-CN" b="1" dirty="0">
              <a:solidFill>
                <a:srgbClr val="044875"/>
              </a:solidFill>
              <a:latin typeface="微软雅黑" panose="020B0503020204020204" pitchFamily="2" charset="-122"/>
              <a:cs typeface="+mn-ea"/>
            </a:endParaRPr>
          </a:p>
        </p:txBody>
      </p:sp>
      <p:sp>
        <p:nvSpPr>
          <p:cNvPr id="24" name="文本框 23">
            <a:extLst>
              <a:ext uri="{FF2B5EF4-FFF2-40B4-BE49-F238E27FC236}">
                <a16:creationId xmlns:a16="http://schemas.microsoft.com/office/drawing/2014/main" id="{457F7A3F-F479-B058-0F6A-2ADF02CF3C3D}"/>
              </a:ext>
            </a:extLst>
          </p:cNvPr>
          <p:cNvSpPr txBox="1"/>
          <p:nvPr/>
        </p:nvSpPr>
        <p:spPr>
          <a:xfrm>
            <a:off x="420067" y="4027879"/>
            <a:ext cx="6094520" cy="369332"/>
          </a:xfrm>
          <a:prstGeom prst="rect">
            <a:avLst/>
          </a:prstGeom>
          <a:noFill/>
        </p:spPr>
        <p:txBody>
          <a:bodyPr wrap="square">
            <a:spAutoFit/>
          </a:bodyPr>
          <a:lstStyle/>
          <a:p>
            <a:r>
              <a:rPr lang="en-US" altLang="zh-CN" dirty="0">
                <a:solidFill>
                  <a:srgbClr val="044875"/>
                </a:solidFill>
                <a:latin typeface="微软雅黑" panose="020B0503020204020204" pitchFamily="2" charset="-122"/>
                <a:cs typeface="+mn-ea"/>
              </a:rPr>
              <a:t>Share bottom </a:t>
            </a:r>
            <a:r>
              <a:rPr lang="zh-CN" altLang="en-US" dirty="0">
                <a:solidFill>
                  <a:srgbClr val="044875"/>
                </a:solidFill>
                <a:latin typeface="微软雅黑" panose="020B0503020204020204" pitchFamily="2" charset="-122"/>
                <a:cs typeface="+mn-ea"/>
              </a:rPr>
              <a:t>后接多任务：</a:t>
            </a:r>
            <a:endParaRPr lang="zh-CN" altLang="en-US" dirty="0"/>
          </a:p>
        </p:txBody>
      </p:sp>
    </p:spTree>
    <p:extLst>
      <p:ext uri="{BB962C8B-B14F-4D97-AF65-F5344CB8AC3E}">
        <p14:creationId xmlns:p14="http://schemas.microsoft.com/office/powerpoint/2010/main" val="611402150"/>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3200" dirty="0">
                <a:solidFill>
                  <a:srgbClr val="044875"/>
                </a:solidFill>
                <a:latin typeface="微软雅黑" panose="020B0503020204020204" pitchFamily="2" charset="-122"/>
                <a:ea typeface="微软雅黑" panose="020B0503020204020204" pitchFamily="2" charset="-122"/>
              </a:endParaRP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04</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a:xfrm>
            <a:off x="420068" y="931063"/>
            <a:ext cx="4896544" cy="457848"/>
            <a:chOff x="355600" y="971550"/>
            <a:chExt cx="3911001" cy="457848"/>
          </a:xfrm>
        </p:grpSpPr>
        <p:sp>
          <p:nvSpPr>
            <p:cNvPr id="13" name="矩形 12"/>
            <p:cNvSpPr/>
            <p:nvPr/>
          </p:nvSpPr>
          <p:spPr bwMode="auto">
            <a:xfrm>
              <a:off x="355600" y="971550"/>
              <a:ext cx="166064"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14" name="矩形 39"/>
            <p:cNvSpPr>
              <a:spLocks noChangeArrowheads="1"/>
            </p:cNvSpPr>
            <p:nvPr/>
          </p:nvSpPr>
          <p:spPr bwMode="auto">
            <a:xfrm>
              <a:off x="616767" y="1029288"/>
              <a:ext cx="3649834" cy="398780"/>
            </a:xfrm>
            <a:prstGeom prst="rect">
              <a:avLst/>
            </a:prstGeom>
            <a:noFill/>
            <a:ln w="9525">
              <a:noFill/>
              <a:miter lim="800000"/>
            </a:ln>
          </p:spPr>
          <p:txBody>
            <a:bodyPr wrap="square">
              <a:spAutoFit/>
            </a:bodyPr>
            <a:lstStyle/>
            <a:p>
              <a:pPr>
                <a:lnSpc>
                  <a:spcPts val="2400"/>
                </a:lnSpc>
              </a:pPr>
              <a:r>
                <a:rPr lang="zh-CN" altLang="en-US" sz="2400" b="1" dirty="0">
                  <a:solidFill>
                    <a:srgbClr val="044875"/>
                  </a:solidFill>
                  <a:latin typeface="微软雅黑" panose="020B0503020204020204" pitchFamily="2" charset="-122"/>
                  <a:ea typeface="微软雅黑" panose="020B0503020204020204" pitchFamily="2" charset="-122"/>
                </a:rPr>
                <a:t>网络结构</a:t>
              </a:r>
            </a:p>
          </p:txBody>
        </p:sp>
      </p:gr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25</a:t>
            </a:fld>
            <a:endParaRPr lang="zh-CN" altLang="en-US" strike="noStrike" noProof="1"/>
          </a:p>
        </p:txBody>
      </p:sp>
      <p:pic>
        <p:nvPicPr>
          <p:cNvPr id="3" name="图片 2">
            <a:extLst>
              <a:ext uri="{FF2B5EF4-FFF2-40B4-BE49-F238E27FC236}">
                <a16:creationId xmlns:a16="http://schemas.microsoft.com/office/drawing/2014/main" id="{C54F6C2B-0F51-3F17-A0B6-6F3882FC1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4850" y="638589"/>
            <a:ext cx="6392644" cy="6201142"/>
          </a:xfrm>
          <a:prstGeom prst="rect">
            <a:avLst/>
          </a:prstGeom>
        </p:spPr>
      </p:pic>
    </p:spTree>
    <p:extLst>
      <p:ext uri="{BB962C8B-B14F-4D97-AF65-F5344CB8AC3E}">
        <p14:creationId xmlns:p14="http://schemas.microsoft.com/office/powerpoint/2010/main" val="3474307290"/>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bwMode="auto">
          <a:xfrm>
            <a:off x="550863" y="82551"/>
            <a:ext cx="723900" cy="58356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04</a:t>
            </a:r>
            <a:endParaRPr lang="zh-CN" altLang="en-US" sz="3200" dirty="0">
              <a:solidFill>
                <a:schemeClr val="bg2">
                  <a:lumMod val="25000"/>
                </a:schemeClr>
              </a:solidFill>
              <a:latin typeface="Impact" panose="020B0806030902050204" pitchFamily="34" charset="0"/>
              <a:ea typeface="+mn-ea"/>
            </a:endParaRPr>
          </a:p>
        </p:txBody>
      </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26</a:t>
            </a:fld>
            <a:endParaRPr lang="zh-CN" altLang="en-US" strike="noStrike" noProof="1"/>
          </a:p>
        </p:txBody>
      </p:sp>
      <p:graphicFrame>
        <p:nvGraphicFramePr>
          <p:cNvPr id="2" name="表格 2">
            <a:extLst>
              <a:ext uri="{FF2B5EF4-FFF2-40B4-BE49-F238E27FC236}">
                <a16:creationId xmlns:a16="http://schemas.microsoft.com/office/drawing/2014/main" id="{9B05A5AB-7F56-AE7A-6BD7-615D87D4FEF1}"/>
              </a:ext>
            </a:extLst>
          </p:cNvPr>
          <p:cNvGraphicFramePr>
            <a:graphicFrameLocks noGrp="1"/>
          </p:cNvGraphicFramePr>
          <p:nvPr>
            <p:extLst>
              <p:ext uri="{D42A27DB-BD31-4B8C-83A1-F6EECF244321}">
                <p14:modId xmlns:p14="http://schemas.microsoft.com/office/powerpoint/2010/main" val="3440376892"/>
              </p:ext>
            </p:extLst>
          </p:nvPr>
        </p:nvGraphicFramePr>
        <p:xfrm>
          <a:off x="1426976" y="2750822"/>
          <a:ext cx="9517849" cy="1483360"/>
        </p:xfrm>
        <a:graphic>
          <a:graphicData uri="http://schemas.openxmlformats.org/drawingml/2006/table">
            <a:tbl>
              <a:tblPr firstRow="1" bandRow="1">
                <a:tableStyleId>{5C22544A-7EE6-4342-B048-85BDC9FD1C3A}</a:tableStyleId>
              </a:tblPr>
              <a:tblGrid>
                <a:gridCol w="1235549">
                  <a:extLst>
                    <a:ext uri="{9D8B030D-6E8A-4147-A177-3AD203B41FA5}">
                      <a16:colId xmlns:a16="http://schemas.microsoft.com/office/drawing/2014/main" val="1686019973"/>
                    </a:ext>
                  </a:extLst>
                </a:gridCol>
                <a:gridCol w="771791">
                  <a:extLst>
                    <a:ext uri="{9D8B030D-6E8A-4147-A177-3AD203B41FA5}">
                      <a16:colId xmlns:a16="http://schemas.microsoft.com/office/drawing/2014/main" val="2189778150"/>
                    </a:ext>
                  </a:extLst>
                </a:gridCol>
                <a:gridCol w="861134">
                  <a:extLst>
                    <a:ext uri="{9D8B030D-6E8A-4147-A177-3AD203B41FA5}">
                      <a16:colId xmlns:a16="http://schemas.microsoft.com/office/drawing/2014/main" val="85159453"/>
                    </a:ext>
                  </a:extLst>
                </a:gridCol>
                <a:gridCol w="1047565">
                  <a:extLst>
                    <a:ext uri="{9D8B030D-6E8A-4147-A177-3AD203B41FA5}">
                      <a16:colId xmlns:a16="http://schemas.microsoft.com/office/drawing/2014/main" val="1501133798"/>
                    </a:ext>
                  </a:extLst>
                </a:gridCol>
                <a:gridCol w="874732">
                  <a:extLst>
                    <a:ext uri="{9D8B030D-6E8A-4147-A177-3AD203B41FA5}">
                      <a16:colId xmlns:a16="http://schemas.microsoft.com/office/drawing/2014/main" val="407033393"/>
                    </a:ext>
                  </a:extLst>
                </a:gridCol>
                <a:gridCol w="838658">
                  <a:extLst>
                    <a:ext uri="{9D8B030D-6E8A-4147-A177-3AD203B41FA5}">
                      <a16:colId xmlns:a16="http://schemas.microsoft.com/office/drawing/2014/main" val="4289200045"/>
                    </a:ext>
                  </a:extLst>
                </a:gridCol>
                <a:gridCol w="1065321">
                  <a:extLst>
                    <a:ext uri="{9D8B030D-6E8A-4147-A177-3AD203B41FA5}">
                      <a16:colId xmlns:a16="http://schemas.microsoft.com/office/drawing/2014/main" val="221229412"/>
                    </a:ext>
                  </a:extLst>
                </a:gridCol>
                <a:gridCol w="874329">
                  <a:extLst>
                    <a:ext uri="{9D8B030D-6E8A-4147-A177-3AD203B41FA5}">
                      <a16:colId xmlns:a16="http://schemas.microsoft.com/office/drawing/2014/main" val="1280512726"/>
                    </a:ext>
                  </a:extLst>
                </a:gridCol>
                <a:gridCol w="883449">
                  <a:extLst>
                    <a:ext uri="{9D8B030D-6E8A-4147-A177-3AD203B41FA5}">
                      <a16:colId xmlns:a16="http://schemas.microsoft.com/office/drawing/2014/main" val="4045462890"/>
                    </a:ext>
                  </a:extLst>
                </a:gridCol>
                <a:gridCol w="1065321">
                  <a:extLst>
                    <a:ext uri="{9D8B030D-6E8A-4147-A177-3AD203B41FA5}">
                      <a16:colId xmlns:a16="http://schemas.microsoft.com/office/drawing/2014/main" val="625170159"/>
                    </a:ext>
                  </a:extLst>
                </a:gridCol>
              </a:tblGrid>
              <a:tr h="370840">
                <a:tc>
                  <a:txBody>
                    <a:bodyPr/>
                    <a:lstStyle/>
                    <a:p>
                      <a:endParaRPr lang="zh-CN" altLang="en-US" dirty="0"/>
                    </a:p>
                  </a:txBody>
                  <a:tcPr>
                    <a:solidFill>
                      <a:schemeClr val="bg1"/>
                    </a:solidFill>
                  </a:tcPr>
                </a:tc>
                <a:tc gridSpan="3">
                  <a:txBody>
                    <a:bodyPr/>
                    <a:lstStyle/>
                    <a:p>
                      <a:r>
                        <a:rPr lang="en-US" altLang="zh-CN" dirty="0"/>
                        <a:t>                </a:t>
                      </a:r>
                      <a:r>
                        <a:rPr lang="en-US" altLang="zh-CN" dirty="0">
                          <a:solidFill>
                            <a:schemeClr val="tx1"/>
                          </a:solidFill>
                        </a:rPr>
                        <a:t>AWA2</a:t>
                      </a:r>
                      <a:endParaRPr lang="zh-CN" altLang="en-US" dirty="0">
                        <a:solidFill>
                          <a:schemeClr val="tx1"/>
                        </a:solidFill>
                      </a:endParaRPr>
                    </a:p>
                  </a:txBody>
                  <a:tcPr>
                    <a:solidFill>
                      <a:schemeClr val="bg2"/>
                    </a:solidFill>
                  </a:tcPr>
                </a:tc>
                <a:tc hMerge="1">
                  <a:txBody>
                    <a:bodyPr/>
                    <a:lstStyle/>
                    <a:p>
                      <a:endParaRPr lang="zh-CN" altLang="en-US" dirty="0"/>
                    </a:p>
                  </a:txBody>
                  <a:tcPr>
                    <a:solidFill>
                      <a:schemeClr val="bg2"/>
                    </a:solidFill>
                  </a:tcPr>
                </a:tc>
                <a:tc hMerge="1">
                  <a:txBody>
                    <a:bodyPr/>
                    <a:lstStyle/>
                    <a:p>
                      <a:endParaRPr lang="zh-CN" altLang="en-US" dirty="0"/>
                    </a:p>
                  </a:txBody>
                  <a:tcPr>
                    <a:solidFill>
                      <a:schemeClr val="bg2"/>
                    </a:solidFill>
                  </a:tcPr>
                </a:tc>
                <a:tc gridSpan="3">
                  <a:txBody>
                    <a:bodyPr/>
                    <a:lstStyle/>
                    <a:p>
                      <a:r>
                        <a:rPr lang="en-US" altLang="zh-CN" dirty="0"/>
                        <a:t>                </a:t>
                      </a:r>
                      <a:r>
                        <a:rPr lang="en-US" altLang="zh-CN" dirty="0">
                          <a:solidFill>
                            <a:schemeClr val="tx1"/>
                          </a:solidFill>
                        </a:rPr>
                        <a:t>CUB</a:t>
                      </a:r>
                      <a:endParaRPr lang="zh-CN" altLang="en-US" dirty="0">
                        <a:solidFill>
                          <a:schemeClr val="tx1"/>
                        </a:solidFill>
                      </a:endParaRPr>
                    </a:p>
                  </a:txBody>
                  <a:tcPr>
                    <a:solidFill>
                      <a:schemeClr val="accent5">
                        <a:lumMod val="40000"/>
                        <a:lumOff val="60000"/>
                      </a:schemeClr>
                    </a:solidFill>
                  </a:tcPr>
                </a:tc>
                <a:tc hMerge="1">
                  <a:txBody>
                    <a:bodyPr/>
                    <a:lstStyle/>
                    <a:p>
                      <a:endParaRPr lang="zh-CN" altLang="en-US" dirty="0"/>
                    </a:p>
                  </a:txBody>
                  <a:tcPr>
                    <a:solidFill>
                      <a:schemeClr val="accent5">
                        <a:lumMod val="40000"/>
                        <a:lumOff val="60000"/>
                      </a:schemeClr>
                    </a:solidFill>
                  </a:tcPr>
                </a:tc>
                <a:tc hMerge="1">
                  <a:txBody>
                    <a:bodyPr/>
                    <a:lstStyle/>
                    <a:p>
                      <a:endParaRPr lang="zh-CN" altLang="en-US" dirty="0"/>
                    </a:p>
                  </a:txBody>
                  <a:tcPr>
                    <a:solidFill>
                      <a:schemeClr val="accent5">
                        <a:lumMod val="40000"/>
                        <a:lumOff val="60000"/>
                      </a:schemeClr>
                    </a:solidFill>
                  </a:tcPr>
                </a:tc>
                <a:tc gridSpan="3">
                  <a:txBody>
                    <a:bodyPr/>
                    <a:lstStyle/>
                    <a:p>
                      <a:r>
                        <a:rPr lang="en-US" altLang="zh-CN" dirty="0"/>
                        <a:t>                  </a:t>
                      </a:r>
                      <a:r>
                        <a:rPr lang="en-US" altLang="zh-CN" dirty="0">
                          <a:solidFill>
                            <a:schemeClr val="tx1"/>
                          </a:solidFill>
                        </a:rPr>
                        <a:t>SUN</a:t>
                      </a:r>
                      <a:endParaRPr lang="zh-CN" altLang="en-US" dirty="0">
                        <a:solidFill>
                          <a:schemeClr val="tx1"/>
                        </a:solidFill>
                      </a:endParaRPr>
                    </a:p>
                  </a:txBody>
                  <a:tcPr>
                    <a:solidFill>
                      <a:schemeClr val="accent6">
                        <a:lumMod val="20000"/>
                        <a:lumOff val="80000"/>
                      </a:schemeClr>
                    </a:solidFill>
                  </a:tcPr>
                </a:tc>
                <a:tc hMerge="1">
                  <a:txBody>
                    <a:bodyPr/>
                    <a:lstStyle/>
                    <a:p>
                      <a:endParaRPr lang="zh-CN" altLang="en-US" dirty="0"/>
                    </a:p>
                  </a:txBody>
                  <a:tcPr>
                    <a:solidFill>
                      <a:schemeClr val="accent6">
                        <a:lumMod val="20000"/>
                        <a:lumOff val="80000"/>
                      </a:schemeClr>
                    </a:solidFill>
                  </a:tcPr>
                </a:tc>
                <a:tc hMerge="1">
                  <a:txBody>
                    <a:bodyPr/>
                    <a:lstStyle/>
                    <a:p>
                      <a:endParaRPr lang="zh-CN" altLang="en-US" dirty="0"/>
                    </a:p>
                  </a:txBody>
                  <a:tcPr>
                    <a:solidFill>
                      <a:schemeClr val="accent6">
                        <a:lumMod val="20000"/>
                        <a:lumOff val="80000"/>
                      </a:schemeClr>
                    </a:solidFill>
                  </a:tcPr>
                </a:tc>
                <a:extLst>
                  <a:ext uri="{0D108BD9-81ED-4DB2-BD59-A6C34878D82A}">
                    <a16:rowId xmlns:a16="http://schemas.microsoft.com/office/drawing/2014/main" val="1291215326"/>
                  </a:ext>
                </a:extLst>
              </a:tr>
              <a:tr h="370840">
                <a:tc>
                  <a:txBody>
                    <a:bodyPr/>
                    <a:lstStyle/>
                    <a:p>
                      <a:endParaRPr lang="zh-CN" altLang="en-US" dirty="0"/>
                    </a:p>
                  </a:txBody>
                  <a:tcPr/>
                </a:tc>
                <a:tc>
                  <a:txBody>
                    <a:bodyPr/>
                    <a:lstStyle/>
                    <a:p>
                      <a:r>
                        <a:rPr lang="en-US" altLang="zh-CN" dirty="0"/>
                        <a:t>H</a:t>
                      </a:r>
                      <a:endParaRPr lang="zh-CN" altLang="en-US" dirty="0"/>
                    </a:p>
                  </a:txBody>
                  <a:tcPr/>
                </a:tc>
                <a:tc>
                  <a:txBody>
                    <a:bodyPr/>
                    <a:lstStyle/>
                    <a:p>
                      <a:r>
                        <a:rPr lang="en-US" altLang="zh-CN" dirty="0"/>
                        <a:t>Seen</a:t>
                      </a:r>
                      <a:endParaRPr lang="zh-CN" altLang="en-US" dirty="0"/>
                    </a:p>
                  </a:txBody>
                  <a:tcPr/>
                </a:tc>
                <a:tc>
                  <a:txBody>
                    <a:bodyPr/>
                    <a:lstStyle/>
                    <a:p>
                      <a:r>
                        <a:rPr lang="en-US" altLang="zh-CN" dirty="0"/>
                        <a:t>Unseen</a:t>
                      </a:r>
                      <a:endParaRPr lang="zh-CN" altLang="en-US" dirty="0"/>
                    </a:p>
                  </a:txBody>
                  <a:tcPr/>
                </a:tc>
                <a:tc>
                  <a:txBody>
                    <a:bodyPr/>
                    <a:lstStyle/>
                    <a:p>
                      <a:r>
                        <a:rPr lang="en-US" altLang="zh-CN" dirty="0"/>
                        <a:t>H</a:t>
                      </a:r>
                      <a:endParaRPr lang="zh-CN" altLang="en-US" dirty="0"/>
                    </a:p>
                  </a:txBody>
                  <a:tcPr/>
                </a:tc>
                <a:tc>
                  <a:txBody>
                    <a:bodyPr/>
                    <a:lstStyle/>
                    <a:p>
                      <a:r>
                        <a:rPr lang="en-US" altLang="zh-CN" dirty="0"/>
                        <a:t>Seen</a:t>
                      </a:r>
                      <a:endParaRPr lang="zh-CN" altLang="en-US" dirty="0"/>
                    </a:p>
                  </a:txBody>
                  <a:tcPr/>
                </a:tc>
                <a:tc>
                  <a:txBody>
                    <a:bodyPr/>
                    <a:lstStyle/>
                    <a:p>
                      <a:r>
                        <a:rPr lang="en-US" altLang="zh-CN" dirty="0"/>
                        <a:t>Unseen</a:t>
                      </a:r>
                      <a:endParaRPr lang="zh-CN" altLang="en-US" dirty="0"/>
                    </a:p>
                  </a:txBody>
                  <a:tcPr/>
                </a:tc>
                <a:tc>
                  <a:txBody>
                    <a:bodyPr/>
                    <a:lstStyle/>
                    <a:p>
                      <a:r>
                        <a:rPr lang="en-US" altLang="zh-CN" dirty="0"/>
                        <a:t>H</a:t>
                      </a:r>
                      <a:endParaRPr lang="zh-CN" altLang="en-US" dirty="0"/>
                    </a:p>
                  </a:txBody>
                  <a:tcPr/>
                </a:tc>
                <a:tc>
                  <a:txBody>
                    <a:bodyPr/>
                    <a:lstStyle/>
                    <a:p>
                      <a:r>
                        <a:rPr lang="en-US" altLang="zh-CN" dirty="0"/>
                        <a:t>Seen</a:t>
                      </a:r>
                      <a:endParaRPr lang="zh-CN" altLang="en-US" dirty="0"/>
                    </a:p>
                  </a:txBody>
                  <a:tcPr/>
                </a:tc>
                <a:tc>
                  <a:txBody>
                    <a:bodyPr/>
                    <a:lstStyle/>
                    <a:p>
                      <a:r>
                        <a:rPr lang="en-US" altLang="zh-CN" dirty="0"/>
                        <a:t>Unseen</a:t>
                      </a:r>
                      <a:endParaRPr lang="zh-CN" altLang="en-US" dirty="0"/>
                    </a:p>
                  </a:txBody>
                  <a:tcPr/>
                </a:tc>
                <a:extLst>
                  <a:ext uri="{0D108BD9-81ED-4DB2-BD59-A6C34878D82A}">
                    <a16:rowId xmlns:a16="http://schemas.microsoft.com/office/drawing/2014/main" val="1852681604"/>
                  </a:ext>
                </a:extLst>
              </a:tr>
              <a:tr h="370840">
                <a:tc>
                  <a:txBody>
                    <a:bodyPr/>
                    <a:lstStyle/>
                    <a:p>
                      <a:r>
                        <a:rPr lang="en-US" altLang="zh-CN" dirty="0"/>
                        <a:t>CE-GZSL</a:t>
                      </a:r>
                      <a:endParaRPr lang="zh-CN" altLang="en-US" dirty="0"/>
                    </a:p>
                  </a:txBody>
                  <a:tcPr/>
                </a:tc>
                <a:tc>
                  <a:txBody>
                    <a:bodyPr/>
                    <a:lstStyle/>
                    <a:p>
                      <a:r>
                        <a:rPr lang="en-US" altLang="zh-CN" dirty="0"/>
                        <a:t>70.0</a:t>
                      </a:r>
                      <a:endParaRPr lang="zh-CN" altLang="en-US" dirty="0"/>
                    </a:p>
                  </a:txBody>
                  <a:tcPr/>
                </a:tc>
                <a:tc>
                  <a:txBody>
                    <a:bodyPr/>
                    <a:lstStyle/>
                    <a:p>
                      <a:r>
                        <a:rPr lang="en-US" altLang="zh-CN" dirty="0"/>
                        <a:t>78.6</a:t>
                      </a:r>
                      <a:endParaRPr lang="zh-CN" altLang="en-US" dirty="0"/>
                    </a:p>
                  </a:txBody>
                  <a:tcPr/>
                </a:tc>
                <a:tc>
                  <a:txBody>
                    <a:bodyPr/>
                    <a:lstStyle/>
                    <a:p>
                      <a:r>
                        <a:rPr lang="en-US" altLang="zh-CN" dirty="0"/>
                        <a:t>63.1</a:t>
                      </a:r>
                      <a:endParaRPr lang="zh-CN" altLang="en-US" dirty="0"/>
                    </a:p>
                  </a:txBody>
                  <a:tcPr/>
                </a:tc>
                <a:tc>
                  <a:txBody>
                    <a:bodyPr/>
                    <a:lstStyle/>
                    <a:p>
                      <a:r>
                        <a:rPr lang="en-US" altLang="zh-CN" dirty="0"/>
                        <a:t>65.3</a:t>
                      </a:r>
                      <a:endParaRPr lang="zh-CN" altLang="en-US" dirty="0"/>
                    </a:p>
                  </a:txBody>
                  <a:tcPr/>
                </a:tc>
                <a:tc>
                  <a:txBody>
                    <a:bodyPr/>
                    <a:lstStyle/>
                    <a:p>
                      <a:r>
                        <a:rPr lang="en-US" altLang="zh-CN" dirty="0"/>
                        <a:t>66.8</a:t>
                      </a:r>
                      <a:endParaRPr lang="zh-CN" altLang="en-US" dirty="0"/>
                    </a:p>
                  </a:txBody>
                  <a:tcPr/>
                </a:tc>
                <a:tc>
                  <a:txBody>
                    <a:bodyPr/>
                    <a:lstStyle/>
                    <a:p>
                      <a:r>
                        <a:rPr lang="en-US" altLang="zh-CN" dirty="0"/>
                        <a:t>63.9</a:t>
                      </a:r>
                      <a:endParaRPr lang="zh-CN" altLang="en-US" dirty="0"/>
                    </a:p>
                  </a:txBody>
                  <a:tcPr/>
                </a:tc>
                <a:tc>
                  <a:txBody>
                    <a:bodyPr/>
                    <a:lstStyle/>
                    <a:p>
                      <a:r>
                        <a:rPr lang="en-US" altLang="zh-CN" dirty="0"/>
                        <a:t>43.1</a:t>
                      </a:r>
                      <a:endParaRPr lang="zh-CN" altLang="en-US" dirty="0"/>
                    </a:p>
                  </a:txBody>
                  <a:tcPr/>
                </a:tc>
                <a:tc>
                  <a:txBody>
                    <a:bodyPr/>
                    <a:lstStyle/>
                    <a:p>
                      <a:r>
                        <a:rPr lang="en-US" altLang="zh-CN" dirty="0"/>
                        <a:t>38.6</a:t>
                      </a:r>
                      <a:endParaRPr lang="zh-CN" altLang="en-US" dirty="0"/>
                    </a:p>
                  </a:txBody>
                  <a:tcPr/>
                </a:tc>
                <a:tc>
                  <a:txBody>
                    <a:bodyPr/>
                    <a:lstStyle/>
                    <a:p>
                      <a:r>
                        <a:rPr lang="en-US" altLang="zh-CN" dirty="0"/>
                        <a:t>48.8</a:t>
                      </a:r>
                      <a:endParaRPr lang="zh-CN" altLang="en-US" dirty="0"/>
                    </a:p>
                  </a:txBody>
                  <a:tcPr/>
                </a:tc>
                <a:extLst>
                  <a:ext uri="{0D108BD9-81ED-4DB2-BD59-A6C34878D82A}">
                    <a16:rowId xmlns:a16="http://schemas.microsoft.com/office/drawing/2014/main" val="2320890016"/>
                  </a:ext>
                </a:extLst>
              </a:tr>
              <a:tr h="370840">
                <a:tc>
                  <a:txBody>
                    <a:bodyPr/>
                    <a:lstStyle/>
                    <a:p>
                      <a:r>
                        <a:rPr lang="en-US" altLang="zh-CN" dirty="0"/>
                        <a:t>ours</a:t>
                      </a:r>
                      <a:endParaRPr lang="zh-CN" altLang="en-US" dirty="0"/>
                    </a:p>
                  </a:txBody>
                  <a:tcPr/>
                </a:tc>
                <a:tc>
                  <a:txBody>
                    <a:bodyPr/>
                    <a:lstStyle/>
                    <a:p>
                      <a:r>
                        <a:rPr lang="en-US" altLang="zh-CN" dirty="0"/>
                        <a:t>71.6</a:t>
                      </a:r>
                      <a:endParaRPr lang="zh-CN" altLang="en-US" dirty="0"/>
                    </a:p>
                  </a:txBody>
                  <a:tcPr/>
                </a:tc>
                <a:tc>
                  <a:txBody>
                    <a:bodyPr/>
                    <a:lstStyle/>
                    <a:p>
                      <a:r>
                        <a:rPr lang="en-US" altLang="zh-CN" dirty="0"/>
                        <a:t>77.9</a:t>
                      </a:r>
                      <a:endParaRPr lang="zh-CN" altLang="en-US" dirty="0"/>
                    </a:p>
                  </a:txBody>
                  <a:tcPr/>
                </a:tc>
                <a:tc>
                  <a:txBody>
                    <a:bodyPr/>
                    <a:lstStyle/>
                    <a:p>
                      <a:r>
                        <a:rPr lang="en-US" altLang="zh-CN" dirty="0"/>
                        <a:t>66.2</a:t>
                      </a:r>
                      <a:endParaRPr lang="zh-CN" altLang="en-US" dirty="0"/>
                    </a:p>
                  </a:txBody>
                  <a:tcPr/>
                </a:tc>
                <a:tc>
                  <a:txBody>
                    <a:bodyPr/>
                    <a:lstStyle/>
                    <a:p>
                      <a:r>
                        <a:rPr lang="en-US" altLang="zh-CN" dirty="0"/>
                        <a:t>67.6</a:t>
                      </a:r>
                      <a:endParaRPr lang="zh-CN" altLang="en-US" dirty="0"/>
                    </a:p>
                  </a:txBody>
                  <a:tcPr/>
                </a:tc>
                <a:tc>
                  <a:txBody>
                    <a:bodyPr/>
                    <a:lstStyle/>
                    <a:p>
                      <a:r>
                        <a:rPr lang="en-US" altLang="zh-CN" dirty="0"/>
                        <a:t>66.9</a:t>
                      </a:r>
                      <a:endParaRPr lang="zh-CN" altLang="en-US" dirty="0"/>
                    </a:p>
                  </a:txBody>
                  <a:tcPr/>
                </a:tc>
                <a:tc>
                  <a:txBody>
                    <a:bodyPr/>
                    <a:lstStyle/>
                    <a:p>
                      <a:r>
                        <a:rPr lang="en-US" altLang="zh-CN" dirty="0"/>
                        <a:t>68.4</a:t>
                      </a:r>
                      <a:endParaRPr lang="zh-CN" altLang="en-US" dirty="0"/>
                    </a:p>
                  </a:txBody>
                  <a:tcPr/>
                </a:tc>
                <a:tc>
                  <a:txBody>
                    <a:bodyPr/>
                    <a:lstStyle/>
                    <a:p>
                      <a:r>
                        <a:rPr lang="en-US" altLang="zh-CN" dirty="0"/>
                        <a:t>42.8</a:t>
                      </a:r>
                      <a:endParaRPr lang="zh-CN" altLang="en-US" dirty="0"/>
                    </a:p>
                  </a:txBody>
                  <a:tcPr/>
                </a:tc>
                <a:tc>
                  <a:txBody>
                    <a:bodyPr/>
                    <a:lstStyle/>
                    <a:p>
                      <a:r>
                        <a:rPr lang="en-US" altLang="zh-CN" dirty="0"/>
                        <a:t>37.1</a:t>
                      </a:r>
                      <a:endParaRPr lang="zh-CN" altLang="en-US" dirty="0"/>
                    </a:p>
                  </a:txBody>
                  <a:tcPr/>
                </a:tc>
                <a:tc>
                  <a:txBody>
                    <a:bodyPr/>
                    <a:lstStyle/>
                    <a:p>
                      <a:r>
                        <a:rPr lang="en-US" altLang="zh-CN" dirty="0"/>
                        <a:t>50.4</a:t>
                      </a:r>
                      <a:endParaRPr lang="zh-CN" altLang="en-US" dirty="0"/>
                    </a:p>
                  </a:txBody>
                  <a:tcPr/>
                </a:tc>
                <a:extLst>
                  <a:ext uri="{0D108BD9-81ED-4DB2-BD59-A6C34878D82A}">
                    <a16:rowId xmlns:a16="http://schemas.microsoft.com/office/drawing/2014/main" val="1558754544"/>
                  </a:ext>
                </a:extLst>
              </a:tr>
            </a:tbl>
          </a:graphicData>
        </a:graphic>
      </p:graphicFrame>
      <p:sp>
        <p:nvSpPr>
          <p:cNvPr id="19" name="矩形 18">
            <a:extLst>
              <a:ext uri="{FF2B5EF4-FFF2-40B4-BE49-F238E27FC236}">
                <a16:creationId xmlns:a16="http://schemas.microsoft.com/office/drawing/2014/main" id="{0D5D5CB5-F8D3-96DB-DEBD-9D1F2FE7D885}"/>
              </a:ext>
            </a:extLst>
          </p:cNvPr>
          <p:cNvSpPr/>
          <p:nvPr/>
        </p:nvSpPr>
        <p:spPr bwMode="auto">
          <a:xfrm>
            <a:off x="420068" y="931063"/>
            <a:ext cx="207911"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20" name="矩形 39">
            <a:extLst>
              <a:ext uri="{FF2B5EF4-FFF2-40B4-BE49-F238E27FC236}">
                <a16:creationId xmlns:a16="http://schemas.microsoft.com/office/drawing/2014/main" id="{90A985D7-FEB0-5999-EFA1-0DF9039BC15E}"/>
              </a:ext>
            </a:extLst>
          </p:cNvPr>
          <p:cNvSpPr>
            <a:spLocks noChangeArrowheads="1"/>
          </p:cNvSpPr>
          <p:nvPr/>
        </p:nvSpPr>
        <p:spPr bwMode="auto">
          <a:xfrm>
            <a:off x="747047" y="988801"/>
            <a:ext cx="4569565" cy="398780"/>
          </a:xfrm>
          <a:prstGeom prst="rect">
            <a:avLst/>
          </a:prstGeom>
          <a:noFill/>
          <a:ln w="9525">
            <a:noFill/>
            <a:miter lim="800000"/>
          </a:ln>
        </p:spPr>
        <p:txBody>
          <a:bodyPr wrap="square">
            <a:spAutoFit/>
          </a:bodyPr>
          <a:lstStyle/>
          <a:p>
            <a:pPr>
              <a:lnSpc>
                <a:spcPts val="2400"/>
              </a:lnSpc>
            </a:pPr>
            <a:r>
              <a:rPr lang="zh-CN" altLang="en-US" sz="2400" b="1" dirty="0">
                <a:solidFill>
                  <a:srgbClr val="044875"/>
                </a:solidFill>
                <a:latin typeface="微软雅黑" panose="020B0503020204020204" pitchFamily="2" charset="-122"/>
                <a:ea typeface="微软雅黑" panose="020B0503020204020204" pitchFamily="2" charset="-122"/>
              </a:rPr>
              <a:t>目前的部分实验结果</a:t>
            </a:r>
          </a:p>
        </p:txBody>
      </p:sp>
    </p:spTree>
    <p:extLst>
      <p:ext uri="{BB962C8B-B14F-4D97-AF65-F5344CB8AC3E}">
        <p14:creationId xmlns:p14="http://schemas.microsoft.com/office/powerpoint/2010/main" val="4141325983"/>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bwMode="auto">
          <a:xfrm>
            <a:off x="550863" y="82551"/>
            <a:ext cx="723900" cy="58356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05</a:t>
            </a:r>
            <a:endParaRPr lang="zh-CN" altLang="en-US" sz="3200" dirty="0">
              <a:solidFill>
                <a:schemeClr val="bg2">
                  <a:lumMod val="25000"/>
                </a:schemeClr>
              </a:solidFill>
              <a:latin typeface="Impact" panose="020B0806030902050204" pitchFamily="34" charset="0"/>
              <a:ea typeface="+mn-ea"/>
            </a:endParaRPr>
          </a:p>
        </p:txBody>
      </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27</a:t>
            </a:fld>
            <a:endParaRPr lang="zh-CN" altLang="en-US" strike="noStrike" noProof="1"/>
          </a:p>
        </p:txBody>
      </p:sp>
      <p:sp>
        <p:nvSpPr>
          <p:cNvPr id="6" name="文本框 4">
            <a:extLst>
              <a:ext uri="{FF2B5EF4-FFF2-40B4-BE49-F238E27FC236}">
                <a16:creationId xmlns:a16="http://schemas.microsoft.com/office/drawing/2014/main" id="{369C0E67-42C3-F61F-5549-6F5555AC44BF}"/>
              </a:ext>
            </a:extLst>
          </p:cNvPr>
          <p:cNvSpPr txBox="1">
            <a:spLocks noChangeArrowheads="1"/>
          </p:cNvSpPr>
          <p:nvPr/>
        </p:nvSpPr>
        <p:spPr bwMode="auto">
          <a:xfrm>
            <a:off x="983431" y="53814"/>
            <a:ext cx="19468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200" dirty="0">
                <a:solidFill>
                  <a:srgbClr val="044875"/>
                </a:solidFill>
                <a:latin typeface="微软雅黑" panose="020B0503020204020204" pitchFamily="2" charset="-122"/>
                <a:ea typeface="微软雅黑" panose="020B0503020204020204" pitchFamily="2" charset="-122"/>
              </a:rPr>
              <a:t>下一步</a:t>
            </a:r>
          </a:p>
        </p:txBody>
      </p:sp>
      <p:pic>
        <p:nvPicPr>
          <p:cNvPr id="5" name="图片 4">
            <a:extLst>
              <a:ext uri="{FF2B5EF4-FFF2-40B4-BE49-F238E27FC236}">
                <a16:creationId xmlns:a16="http://schemas.microsoft.com/office/drawing/2014/main" id="{3EF64211-EDB4-4A13-9CDB-DB47A2FBA025}"/>
              </a:ext>
            </a:extLst>
          </p:cNvPr>
          <p:cNvPicPr>
            <a:picLocks noChangeAspect="1"/>
          </p:cNvPicPr>
          <p:nvPr/>
        </p:nvPicPr>
        <p:blipFill>
          <a:blip r:embed="rId2"/>
          <a:stretch>
            <a:fillRect/>
          </a:stretch>
        </p:blipFill>
        <p:spPr>
          <a:xfrm>
            <a:off x="1274763" y="1819275"/>
            <a:ext cx="4019550" cy="3219450"/>
          </a:xfrm>
          <a:prstGeom prst="rect">
            <a:avLst/>
          </a:prstGeom>
        </p:spPr>
      </p:pic>
      <p:sp>
        <p:nvSpPr>
          <p:cNvPr id="9" name="文本框 8">
            <a:extLst>
              <a:ext uri="{FF2B5EF4-FFF2-40B4-BE49-F238E27FC236}">
                <a16:creationId xmlns:a16="http://schemas.microsoft.com/office/drawing/2014/main" id="{7FBEE759-6FEB-3FF9-9721-5BCBDC82AE39}"/>
              </a:ext>
            </a:extLst>
          </p:cNvPr>
          <p:cNvSpPr txBox="1"/>
          <p:nvPr/>
        </p:nvSpPr>
        <p:spPr>
          <a:xfrm>
            <a:off x="1338558" y="5719544"/>
            <a:ext cx="4344843" cy="646331"/>
          </a:xfrm>
          <a:prstGeom prst="rect">
            <a:avLst/>
          </a:prstGeom>
          <a:noFill/>
        </p:spPr>
        <p:txBody>
          <a:bodyPr wrap="square">
            <a:spAutoFit/>
          </a:bodyPr>
          <a:lstStyle/>
          <a:p>
            <a:r>
              <a:rPr lang="en-US" altLang="zh-CN" sz="1200" b="0" i="0" dirty="0">
                <a:solidFill>
                  <a:srgbClr val="222222"/>
                </a:solidFill>
                <a:effectLst/>
                <a:latin typeface="Arial" panose="020B0604020202020204" pitchFamily="34" charset="0"/>
              </a:rPr>
              <a:t>Chen, </a:t>
            </a:r>
            <a:r>
              <a:rPr lang="en-US" altLang="zh-CN" sz="1200" b="0" i="0" dirty="0" err="1">
                <a:solidFill>
                  <a:srgbClr val="222222"/>
                </a:solidFill>
                <a:effectLst/>
                <a:latin typeface="Arial" panose="020B0604020202020204" pitchFamily="34" charset="0"/>
              </a:rPr>
              <a:t>Zhi</a:t>
            </a:r>
            <a:r>
              <a:rPr lang="en-US" altLang="zh-CN" sz="1200" b="0" i="0" dirty="0">
                <a:solidFill>
                  <a:srgbClr val="222222"/>
                </a:solidFill>
                <a:effectLst/>
                <a:latin typeface="Arial" panose="020B0604020202020204" pitchFamily="34" charset="0"/>
              </a:rPr>
              <a:t>, et al. "Semantics disentangling for generalized zero-shot learning." </a:t>
            </a:r>
            <a:r>
              <a:rPr lang="en-US" altLang="zh-CN" sz="1200" b="0" i="1" dirty="0">
                <a:solidFill>
                  <a:srgbClr val="222222"/>
                </a:solidFill>
                <a:effectLst/>
                <a:latin typeface="Arial" panose="020B0604020202020204" pitchFamily="34" charset="0"/>
              </a:rPr>
              <a:t>Proceedings of the IEEE/CVF international conference on computer vision</a:t>
            </a:r>
            <a:r>
              <a:rPr lang="en-US" altLang="zh-CN" sz="1200" b="0" i="0" dirty="0">
                <a:solidFill>
                  <a:srgbClr val="222222"/>
                </a:solidFill>
                <a:effectLst/>
                <a:latin typeface="Arial" panose="020B0604020202020204" pitchFamily="34" charset="0"/>
              </a:rPr>
              <a:t>. 2021.</a:t>
            </a:r>
            <a:endParaRPr lang="zh-CN" altLang="en-US" sz="1200" dirty="0"/>
          </a:p>
        </p:txBody>
      </p:sp>
      <p:pic>
        <p:nvPicPr>
          <p:cNvPr id="8" name="图片 7">
            <a:extLst>
              <a:ext uri="{FF2B5EF4-FFF2-40B4-BE49-F238E27FC236}">
                <a16:creationId xmlns:a16="http://schemas.microsoft.com/office/drawing/2014/main" id="{64900071-4260-F791-9482-F8E6AE42A9CC}"/>
              </a:ext>
            </a:extLst>
          </p:cNvPr>
          <p:cNvPicPr>
            <a:picLocks noChangeAspect="1"/>
          </p:cNvPicPr>
          <p:nvPr/>
        </p:nvPicPr>
        <p:blipFill>
          <a:blip r:embed="rId3"/>
          <a:stretch>
            <a:fillRect/>
          </a:stretch>
        </p:blipFill>
        <p:spPr>
          <a:xfrm>
            <a:off x="5683401" y="2084449"/>
            <a:ext cx="5495925" cy="771525"/>
          </a:xfrm>
          <a:prstGeom prst="rect">
            <a:avLst/>
          </a:prstGeom>
        </p:spPr>
      </p:pic>
      <p:pic>
        <p:nvPicPr>
          <p:cNvPr id="11" name="图片 10">
            <a:extLst>
              <a:ext uri="{FF2B5EF4-FFF2-40B4-BE49-F238E27FC236}">
                <a16:creationId xmlns:a16="http://schemas.microsoft.com/office/drawing/2014/main" id="{EFF26A7A-BEDE-B7D4-58ED-FE5B2F6FCFC3}"/>
              </a:ext>
            </a:extLst>
          </p:cNvPr>
          <p:cNvPicPr>
            <a:picLocks noChangeAspect="1"/>
          </p:cNvPicPr>
          <p:nvPr/>
        </p:nvPicPr>
        <p:blipFill>
          <a:blip r:embed="rId4"/>
          <a:stretch>
            <a:fillRect/>
          </a:stretch>
        </p:blipFill>
        <p:spPr>
          <a:xfrm>
            <a:off x="5521013" y="3616498"/>
            <a:ext cx="5984826" cy="771525"/>
          </a:xfrm>
          <a:prstGeom prst="rect">
            <a:avLst/>
          </a:prstGeom>
        </p:spPr>
      </p:pic>
    </p:spTree>
    <p:extLst>
      <p:ext uri="{BB962C8B-B14F-4D97-AF65-F5344CB8AC3E}">
        <p14:creationId xmlns:p14="http://schemas.microsoft.com/office/powerpoint/2010/main" val="1757128530"/>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bwMode="auto">
          <a:xfrm>
            <a:off x="550863" y="82551"/>
            <a:ext cx="723900" cy="583565"/>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05</a:t>
            </a:r>
            <a:endParaRPr lang="zh-CN" altLang="en-US" sz="3200" dirty="0">
              <a:solidFill>
                <a:schemeClr val="bg2">
                  <a:lumMod val="25000"/>
                </a:schemeClr>
              </a:solidFill>
              <a:latin typeface="Impact" panose="020B0806030902050204" pitchFamily="34" charset="0"/>
              <a:ea typeface="+mn-ea"/>
            </a:endParaRPr>
          </a:p>
        </p:txBody>
      </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28</a:t>
            </a:fld>
            <a:endParaRPr lang="zh-CN" altLang="en-US" strike="noStrike" noProof="1"/>
          </a:p>
        </p:txBody>
      </p:sp>
      <p:sp>
        <p:nvSpPr>
          <p:cNvPr id="6" name="文本框 4">
            <a:extLst>
              <a:ext uri="{FF2B5EF4-FFF2-40B4-BE49-F238E27FC236}">
                <a16:creationId xmlns:a16="http://schemas.microsoft.com/office/drawing/2014/main" id="{369C0E67-42C3-F61F-5549-6F5555AC44BF}"/>
              </a:ext>
            </a:extLst>
          </p:cNvPr>
          <p:cNvSpPr txBox="1">
            <a:spLocks noChangeArrowheads="1"/>
          </p:cNvSpPr>
          <p:nvPr/>
        </p:nvSpPr>
        <p:spPr bwMode="auto">
          <a:xfrm>
            <a:off x="983431" y="53814"/>
            <a:ext cx="19468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200" dirty="0">
                <a:solidFill>
                  <a:srgbClr val="044875"/>
                </a:solidFill>
                <a:latin typeface="微软雅黑" panose="020B0503020204020204" pitchFamily="2" charset="-122"/>
                <a:ea typeface="微软雅黑" panose="020B0503020204020204" pitchFamily="2" charset="-122"/>
              </a:rPr>
              <a:t>下一步</a:t>
            </a:r>
          </a:p>
        </p:txBody>
      </p:sp>
      <p:pic>
        <p:nvPicPr>
          <p:cNvPr id="5122" name="Picture 2">
            <a:extLst>
              <a:ext uri="{FF2B5EF4-FFF2-40B4-BE49-F238E27FC236}">
                <a16:creationId xmlns:a16="http://schemas.microsoft.com/office/drawing/2014/main" id="{2B796BBE-1BC8-B582-5E1C-D1942D2625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3973"/>
          <a:stretch/>
        </p:blipFill>
        <p:spPr bwMode="auto">
          <a:xfrm>
            <a:off x="3877575" y="638589"/>
            <a:ext cx="4681634" cy="6168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486603"/>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29</a:t>
            </a:fld>
            <a:endParaRPr lang="zh-CN" altLang="en-US" strike="noStrike" noProof="1"/>
          </a:p>
        </p:txBody>
      </p:sp>
      <p:sp>
        <p:nvSpPr>
          <p:cNvPr id="2" name="矩形 1">
            <a:extLst>
              <a:ext uri="{FF2B5EF4-FFF2-40B4-BE49-F238E27FC236}">
                <a16:creationId xmlns:a16="http://schemas.microsoft.com/office/drawing/2014/main" id="{B52EC4D3-EBF4-423E-8565-30052158D34B}"/>
              </a:ext>
            </a:extLst>
          </p:cNvPr>
          <p:cNvSpPr/>
          <p:nvPr/>
        </p:nvSpPr>
        <p:spPr>
          <a:xfrm>
            <a:off x="0" y="0"/>
            <a:ext cx="12192000" cy="68580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A1A0B3F-D39F-4D3B-A8A1-124347E4D7CB}"/>
              </a:ext>
            </a:extLst>
          </p:cNvPr>
          <p:cNvSpPr txBox="1"/>
          <p:nvPr/>
        </p:nvSpPr>
        <p:spPr>
          <a:xfrm>
            <a:off x="3066207" y="2636912"/>
            <a:ext cx="6059585" cy="1862048"/>
          </a:xfrm>
          <a:prstGeom prst="rect">
            <a:avLst/>
          </a:prstGeom>
          <a:noFill/>
        </p:spPr>
        <p:txBody>
          <a:bodyPr wrap="square" rtlCol="0">
            <a:spAutoFit/>
          </a:bodyPr>
          <a:lstStyle/>
          <a:p>
            <a:r>
              <a:rPr lang="zh-CN" altLang="en-US" sz="11500" dirty="0">
                <a:solidFill>
                  <a:schemeClr val="accent1">
                    <a:lumMod val="50000"/>
                  </a:schemeClr>
                </a:solidFill>
              </a:rPr>
              <a:t>谢谢观看！</a:t>
            </a:r>
          </a:p>
        </p:txBody>
      </p:sp>
    </p:spTree>
    <p:extLst>
      <p:ext uri="{BB962C8B-B14F-4D97-AF65-F5344CB8AC3E}">
        <p14:creationId xmlns:p14="http://schemas.microsoft.com/office/powerpoint/2010/main" val="434785364"/>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200" dirty="0">
                  <a:solidFill>
                    <a:srgbClr val="044875"/>
                  </a:solidFill>
                  <a:latin typeface="微软雅黑" panose="020B0503020204020204" pitchFamily="2" charset="-122"/>
                  <a:ea typeface="微软雅黑" panose="020B0503020204020204" pitchFamily="2" charset="-122"/>
                </a:rPr>
                <a:t>多任务</a:t>
              </a: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01</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a:t>3</a:t>
            </a:fld>
            <a:endParaRPr lang="zh-CN" altLang="en-US" strike="noStrike" noProof="1"/>
          </a:p>
        </p:txBody>
      </p:sp>
      <p:sp>
        <p:nvSpPr>
          <p:cNvPr id="20" name="文本框 19">
            <a:extLst>
              <a:ext uri="{FF2B5EF4-FFF2-40B4-BE49-F238E27FC236}">
                <a16:creationId xmlns:a16="http://schemas.microsoft.com/office/drawing/2014/main" id="{DF72468A-B41F-32C3-BB95-1C343F849165}"/>
              </a:ext>
            </a:extLst>
          </p:cNvPr>
          <p:cNvSpPr txBox="1"/>
          <p:nvPr/>
        </p:nvSpPr>
        <p:spPr>
          <a:xfrm>
            <a:off x="405637" y="959558"/>
            <a:ext cx="11380726" cy="1754326"/>
          </a:xfrm>
          <a:prstGeom prst="rect">
            <a:avLst/>
          </a:prstGeom>
          <a:noFill/>
        </p:spPr>
        <p:txBody>
          <a:bodyPr wrap="square">
            <a:spAutoFit/>
          </a:bodyPr>
          <a:lstStyle/>
          <a:p>
            <a:pPr algn="l"/>
            <a:r>
              <a:rPr lang="zh-CN" altLang="en-US" b="1" i="0" dirty="0">
                <a:solidFill>
                  <a:srgbClr val="FF0000"/>
                </a:solidFill>
                <a:effectLst/>
                <a:latin typeface="PingFang SC"/>
              </a:rPr>
              <a:t>单任务学习</a:t>
            </a:r>
            <a:r>
              <a:rPr lang="zh-CN" altLang="en-US" b="0" i="0" dirty="0">
                <a:solidFill>
                  <a:srgbClr val="191919"/>
                </a:solidFill>
                <a:effectLst/>
                <a:latin typeface="PingFang SC"/>
              </a:rPr>
              <a:t>（</a:t>
            </a:r>
            <a:r>
              <a:rPr lang="en-US" altLang="zh-CN" b="0" i="0" dirty="0">
                <a:solidFill>
                  <a:srgbClr val="191919"/>
                </a:solidFill>
                <a:effectLst/>
                <a:latin typeface="PingFang SC"/>
              </a:rPr>
              <a:t>single task learning</a:t>
            </a:r>
            <a:r>
              <a:rPr lang="zh-CN" altLang="en-US" b="0" i="0" dirty="0">
                <a:solidFill>
                  <a:srgbClr val="191919"/>
                </a:solidFill>
                <a:effectLst/>
                <a:latin typeface="PingFang SC"/>
              </a:rPr>
              <a:t>）： </a:t>
            </a:r>
            <a:r>
              <a:rPr lang="zh-CN" altLang="en-US" b="1" i="0" dirty="0">
                <a:solidFill>
                  <a:srgbClr val="191919"/>
                </a:solidFill>
                <a:effectLst/>
                <a:latin typeface="PingFang SC"/>
              </a:rPr>
              <a:t>一个</a:t>
            </a:r>
            <a:r>
              <a:rPr lang="en-US" altLang="zh-CN" b="1" i="0" dirty="0">
                <a:solidFill>
                  <a:srgbClr val="191919"/>
                </a:solidFill>
                <a:effectLst/>
                <a:latin typeface="PingFang SC"/>
              </a:rPr>
              <a:t>loss</a:t>
            </a:r>
            <a:r>
              <a:rPr lang="zh-CN" altLang="en-US" b="1" i="0" dirty="0">
                <a:solidFill>
                  <a:srgbClr val="191919"/>
                </a:solidFill>
                <a:effectLst/>
                <a:latin typeface="PingFang SC"/>
              </a:rPr>
              <a:t>，一个任务，例如</a:t>
            </a:r>
            <a:r>
              <a:rPr lang="zh-CN" altLang="en-US" b="1" dirty="0">
                <a:solidFill>
                  <a:srgbClr val="191919"/>
                </a:solidFill>
                <a:latin typeface="PingFang SC"/>
              </a:rPr>
              <a:t>图像</a:t>
            </a:r>
            <a:r>
              <a:rPr lang="zh-CN" altLang="en-US" b="1" i="0" dirty="0">
                <a:solidFill>
                  <a:srgbClr val="191919"/>
                </a:solidFill>
                <a:effectLst/>
                <a:latin typeface="PingFang SC"/>
              </a:rPr>
              <a:t>里的分类、</a:t>
            </a:r>
            <a:r>
              <a:rPr lang="zh-CN" altLang="en-US" b="1" dirty="0">
                <a:solidFill>
                  <a:srgbClr val="191919"/>
                </a:solidFill>
                <a:latin typeface="PingFang SC"/>
              </a:rPr>
              <a:t>分割</a:t>
            </a:r>
            <a:r>
              <a:rPr lang="zh-CN" altLang="en-US" b="1" i="0" dirty="0">
                <a:solidFill>
                  <a:srgbClr val="191919"/>
                </a:solidFill>
                <a:effectLst/>
                <a:latin typeface="PingFang SC"/>
              </a:rPr>
              <a:t>一般都是可以叫单任务学习</a:t>
            </a:r>
            <a:r>
              <a:rPr lang="zh-CN" altLang="en-US" b="0" i="0" dirty="0">
                <a:solidFill>
                  <a:srgbClr val="191919"/>
                </a:solidFill>
                <a:effectLst/>
                <a:latin typeface="PingFang SC"/>
              </a:rPr>
              <a:t>。</a:t>
            </a:r>
            <a:endParaRPr lang="en-US" altLang="zh-CN" b="0" i="0" dirty="0">
              <a:solidFill>
                <a:srgbClr val="191919"/>
              </a:solidFill>
              <a:effectLst/>
              <a:latin typeface="PingFang SC"/>
            </a:endParaRPr>
          </a:p>
          <a:p>
            <a:pPr algn="l"/>
            <a:endParaRPr lang="zh-CN" altLang="en-US" b="0" i="0" dirty="0">
              <a:solidFill>
                <a:srgbClr val="191919"/>
              </a:solidFill>
              <a:effectLst/>
              <a:latin typeface="PingFang SC"/>
            </a:endParaRPr>
          </a:p>
          <a:p>
            <a:pPr algn="l"/>
            <a:r>
              <a:rPr lang="zh-CN" altLang="en-US" b="1" i="0" dirty="0">
                <a:solidFill>
                  <a:srgbClr val="FF0000"/>
                </a:solidFill>
                <a:effectLst/>
                <a:latin typeface="PingFang SC"/>
              </a:rPr>
              <a:t>多任务学习</a:t>
            </a:r>
            <a:r>
              <a:rPr lang="zh-CN" altLang="en-US" b="0" i="0" dirty="0">
                <a:solidFill>
                  <a:srgbClr val="191919"/>
                </a:solidFill>
                <a:effectLst/>
                <a:latin typeface="PingFang SC"/>
              </a:rPr>
              <a:t>（</a:t>
            </a:r>
            <a:r>
              <a:rPr lang="en-US" altLang="zh-CN" b="0" i="0" dirty="0">
                <a:solidFill>
                  <a:srgbClr val="191919"/>
                </a:solidFill>
                <a:effectLst/>
                <a:latin typeface="PingFang SC"/>
              </a:rPr>
              <a:t>multi task learning</a:t>
            </a:r>
            <a:r>
              <a:rPr lang="zh-CN" altLang="en-US" b="0" i="0" dirty="0">
                <a:solidFill>
                  <a:srgbClr val="191919"/>
                </a:solidFill>
                <a:effectLst/>
                <a:latin typeface="PingFang SC"/>
              </a:rPr>
              <a:t>）： </a:t>
            </a:r>
            <a:r>
              <a:rPr lang="zh-CN" altLang="en-US" b="1" i="0" dirty="0">
                <a:solidFill>
                  <a:srgbClr val="191919"/>
                </a:solidFill>
                <a:effectLst/>
                <a:latin typeface="PingFang SC"/>
              </a:rPr>
              <a:t>简单来说有多个目标函数</a:t>
            </a:r>
            <a:r>
              <a:rPr lang="en-US" altLang="zh-CN" b="1" i="0" dirty="0">
                <a:solidFill>
                  <a:srgbClr val="191919"/>
                </a:solidFill>
                <a:effectLst/>
                <a:latin typeface="PingFang SC"/>
              </a:rPr>
              <a:t>loss</a:t>
            </a:r>
            <a:r>
              <a:rPr lang="zh-CN" altLang="en-US" b="1" i="0" dirty="0">
                <a:solidFill>
                  <a:srgbClr val="191919"/>
                </a:solidFill>
                <a:effectLst/>
                <a:latin typeface="PingFang SC"/>
              </a:rPr>
              <a:t>同时学习的就算多任务学习。</a:t>
            </a:r>
            <a:r>
              <a:rPr lang="zh-CN" altLang="en-US" b="0" i="0" dirty="0">
                <a:solidFill>
                  <a:srgbClr val="191919"/>
                </a:solidFill>
                <a:effectLst/>
                <a:latin typeface="PingFang SC"/>
              </a:rPr>
              <a:t>例如现在大火的短视频，短视频</a:t>
            </a:r>
            <a:r>
              <a:rPr lang="en-US" altLang="zh-CN" b="0" i="0" dirty="0">
                <a:solidFill>
                  <a:srgbClr val="191919"/>
                </a:solidFill>
                <a:effectLst/>
                <a:latin typeface="PingFang SC"/>
              </a:rPr>
              <a:t>APP</a:t>
            </a:r>
            <a:r>
              <a:rPr lang="zh-CN" altLang="en-US" b="0" i="0" dirty="0">
                <a:solidFill>
                  <a:srgbClr val="191919"/>
                </a:solidFill>
                <a:effectLst/>
                <a:latin typeface="PingFang SC"/>
              </a:rPr>
              <a:t>在向你展示一个大长腿</a:t>
            </a:r>
            <a:r>
              <a:rPr lang="en-US" altLang="zh-CN" b="0" i="0" dirty="0">
                <a:solidFill>
                  <a:srgbClr val="191919"/>
                </a:solidFill>
                <a:effectLst/>
                <a:latin typeface="PingFang SC"/>
              </a:rPr>
              <a:t>/</a:t>
            </a:r>
            <a:r>
              <a:rPr lang="zh-CN" altLang="en-US" b="0" i="0" dirty="0">
                <a:solidFill>
                  <a:srgbClr val="191919"/>
                </a:solidFill>
                <a:effectLst/>
                <a:latin typeface="PingFang SC"/>
              </a:rPr>
              <a:t>帅哥视频之前，通常既要预测你对这个视频 </a:t>
            </a:r>
            <a:r>
              <a:rPr lang="zh-CN" altLang="en-US" b="1" i="0" dirty="0">
                <a:solidFill>
                  <a:srgbClr val="191919"/>
                </a:solidFill>
                <a:effectLst/>
                <a:latin typeface="PingFang SC"/>
              </a:rPr>
              <a:t>感兴趣</a:t>
            </a:r>
            <a:r>
              <a:rPr lang="en-US" altLang="zh-CN" b="1" i="0" dirty="0">
                <a:solidFill>
                  <a:srgbClr val="191919"/>
                </a:solidFill>
                <a:effectLst/>
                <a:latin typeface="PingFang SC"/>
              </a:rPr>
              <a:t>/</a:t>
            </a:r>
            <a:r>
              <a:rPr lang="zh-CN" altLang="en-US" b="1" i="0" dirty="0">
                <a:solidFill>
                  <a:srgbClr val="191919"/>
                </a:solidFill>
                <a:effectLst/>
                <a:latin typeface="PingFang SC"/>
              </a:rPr>
              <a:t>不感兴趣，看多久，点赞</a:t>
            </a:r>
            <a:r>
              <a:rPr lang="en-US" altLang="zh-CN" b="1" i="0" dirty="0">
                <a:solidFill>
                  <a:srgbClr val="191919"/>
                </a:solidFill>
                <a:effectLst/>
                <a:latin typeface="PingFang SC"/>
              </a:rPr>
              <a:t>/</a:t>
            </a:r>
            <a:r>
              <a:rPr lang="zh-CN" altLang="en-US" b="1" i="0" dirty="0">
                <a:solidFill>
                  <a:srgbClr val="191919"/>
                </a:solidFill>
                <a:effectLst/>
                <a:latin typeface="PingFang SC"/>
              </a:rPr>
              <a:t>不点赞，转发</a:t>
            </a:r>
            <a:r>
              <a:rPr lang="en-US" altLang="zh-CN" b="1" i="0" dirty="0">
                <a:solidFill>
                  <a:srgbClr val="191919"/>
                </a:solidFill>
                <a:effectLst/>
                <a:latin typeface="PingFang SC"/>
              </a:rPr>
              <a:t>/</a:t>
            </a:r>
            <a:r>
              <a:rPr lang="zh-CN" altLang="en-US" b="1" i="0" dirty="0">
                <a:solidFill>
                  <a:srgbClr val="191919"/>
                </a:solidFill>
                <a:effectLst/>
                <a:latin typeface="PingFang SC"/>
              </a:rPr>
              <a:t>不转发</a:t>
            </a:r>
            <a:r>
              <a:rPr lang="zh-CN" altLang="en-US" b="0" i="0" dirty="0">
                <a:solidFill>
                  <a:srgbClr val="191919"/>
                </a:solidFill>
                <a:effectLst/>
                <a:latin typeface="PingFang SC"/>
              </a:rPr>
              <a:t>等多个维度的信息。这么多任务既可以每个任务都搞一个模型来学，也可以一个模型多任务学习来一次全搞定的。</a:t>
            </a:r>
          </a:p>
        </p:txBody>
      </p:sp>
      <p:pic>
        <p:nvPicPr>
          <p:cNvPr id="1026" name="Picture 2">
            <a:extLst>
              <a:ext uri="{FF2B5EF4-FFF2-40B4-BE49-F238E27FC236}">
                <a16:creationId xmlns:a16="http://schemas.microsoft.com/office/drawing/2014/main" id="{5259B288-E6FA-BA64-1CF7-5229172E1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649" y="3181317"/>
            <a:ext cx="3819525" cy="2505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2B74F95-A4E7-3792-381F-9B4632C4E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223" y="3174631"/>
            <a:ext cx="3724275"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200" dirty="0">
                  <a:solidFill>
                    <a:srgbClr val="044875"/>
                  </a:solidFill>
                  <a:latin typeface="微软雅黑" panose="020B0503020204020204" pitchFamily="2" charset="-122"/>
                  <a:ea typeface="微软雅黑" panose="020B0503020204020204" pitchFamily="2" charset="-122"/>
                </a:rPr>
                <a:t>多任务</a:t>
              </a: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01</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a:t>4</a:t>
            </a:fld>
            <a:endParaRPr lang="zh-CN" altLang="en-US" strike="noStrike" noProof="1"/>
          </a:p>
        </p:txBody>
      </p:sp>
      <p:sp>
        <p:nvSpPr>
          <p:cNvPr id="24" name="文本框 23">
            <a:extLst>
              <a:ext uri="{FF2B5EF4-FFF2-40B4-BE49-F238E27FC236}">
                <a16:creationId xmlns:a16="http://schemas.microsoft.com/office/drawing/2014/main" id="{1840E2AC-5D15-5EDD-FB84-51272D611842}"/>
              </a:ext>
            </a:extLst>
          </p:cNvPr>
          <p:cNvSpPr txBox="1"/>
          <p:nvPr/>
        </p:nvSpPr>
        <p:spPr>
          <a:xfrm>
            <a:off x="339571" y="2611258"/>
            <a:ext cx="6094520" cy="1200329"/>
          </a:xfrm>
          <a:prstGeom prst="rect">
            <a:avLst/>
          </a:prstGeom>
          <a:noFill/>
        </p:spPr>
        <p:txBody>
          <a:bodyPr wrap="square">
            <a:spAutoFit/>
          </a:bodyPr>
          <a:lstStyle/>
          <a:p>
            <a:r>
              <a:rPr lang="zh-CN" altLang="en-US" b="0" i="0" dirty="0">
                <a:solidFill>
                  <a:srgbClr val="121212"/>
                </a:solidFill>
                <a:effectLst/>
                <a:latin typeface="-apple-system"/>
              </a:rPr>
              <a:t>在所有任务之间共享隐藏层，同时保留几个特定任务的输出层来实现。降低了过拟合的风险。直观来讲，越多任务同时学习，我们的模型就能捕捉到越多任务的同一个表示，从而导致在我们原始任务上的过拟合风险越小。</a:t>
            </a:r>
            <a:endParaRPr lang="zh-CN" altLang="en-US" dirty="0"/>
          </a:p>
        </p:txBody>
      </p:sp>
      <p:pic>
        <p:nvPicPr>
          <p:cNvPr id="7" name="图片 6">
            <a:extLst>
              <a:ext uri="{FF2B5EF4-FFF2-40B4-BE49-F238E27FC236}">
                <a16:creationId xmlns:a16="http://schemas.microsoft.com/office/drawing/2014/main" id="{BC653F85-4225-98D1-BDD2-4A3A98A83296}"/>
              </a:ext>
            </a:extLst>
          </p:cNvPr>
          <p:cNvPicPr>
            <a:picLocks noChangeAspect="1"/>
          </p:cNvPicPr>
          <p:nvPr/>
        </p:nvPicPr>
        <p:blipFill rotWithShape="1">
          <a:blip r:embed="rId2"/>
          <a:srcRect l="10068" r="23689"/>
          <a:stretch/>
        </p:blipFill>
        <p:spPr>
          <a:xfrm>
            <a:off x="6889070" y="1893927"/>
            <a:ext cx="4714043" cy="3469383"/>
          </a:xfrm>
          <a:prstGeom prst="rect">
            <a:avLst/>
          </a:prstGeom>
        </p:spPr>
      </p:pic>
      <p:sp>
        <p:nvSpPr>
          <p:cNvPr id="25" name="文本框 24">
            <a:extLst>
              <a:ext uri="{FF2B5EF4-FFF2-40B4-BE49-F238E27FC236}">
                <a16:creationId xmlns:a16="http://schemas.microsoft.com/office/drawing/2014/main" id="{E01470C5-D19D-31C2-3A12-D5197F8920CD}"/>
              </a:ext>
            </a:extLst>
          </p:cNvPr>
          <p:cNvSpPr txBox="1"/>
          <p:nvPr/>
        </p:nvSpPr>
        <p:spPr>
          <a:xfrm>
            <a:off x="1274763" y="969290"/>
            <a:ext cx="9887505" cy="523220"/>
          </a:xfrm>
          <a:prstGeom prst="rect">
            <a:avLst/>
          </a:prstGeom>
          <a:noFill/>
        </p:spPr>
        <p:txBody>
          <a:bodyPr wrap="square">
            <a:spAutoFit/>
          </a:bodyPr>
          <a:lstStyle/>
          <a:p>
            <a:r>
              <a:rPr lang="zh-CN" altLang="en-US" sz="2800" b="1" dirty="0"/>
              <a:t>硬参数共享（</a:t>
            </a:r>
            <a:r>
              <a:rPr lang="en-US" altLang="zh-CN" sz="2800" b="1" dirty="0"/>
              <a:t>hard parameter sharing</a:t>
            </a:r>
            <a:r>
              <a:rPr lang="zh-CN" altLang="en-US" sz="2800" b="1" dirty="0"/>
              <a:t>，</a:t>
            </a:r>
            <a:r>
              <a:rPr lang="en-US" altLang="zh-CN" sz="2800" b="1" dirty="0"/>
              <a:t>share bottom</a:t>
            </a:r>
            <a:r>
              <a:rPr lang="zh-CN" altLang="en-US" sz="2800" b="1" dirty="0"/>
              <a:t>）</a:t>
            </a:r>
          </a:p>
        </p:txBody>
      </p:sp>
      <p:grpSp>
        <p:nvGrpSpPr>
          <p:cNvPr id="26" name="组合 25">
            <a:extLst>
              <a:ext uri="{FF2B5EF4-FFF2-40B4-BE49-F238E27FC236}">
                <a16:creationId xmlns:a16="http://schemas.microsoft.com/office/drawing/2014/main" id="{52CC447B-2532-B6C1-9F0B-2B81DC890BEE}"/>
              </a:ext>
            </a:extLst>
          </p:cNvPr>
          <p:cNvGrpSpPr/>
          <p:nvPr/>
        </p:nvGrpSpPr>
        <p:grpSpPr>
          <a:xfrm>
            <a:off x="810685" y="1019938"/>
            <a:ext cx="4896544" cy="457848"/>
            <a:chOff x="355600" y="971550"/>
            <a:chExt cx="3911001" cy="457848"/>
          </a:xfrm>
        </p:grpSpPr>
        <p:sp>
          <p:nvSpPr>
            <p:cNvPr id="27" name="矩形 26">
              <a:extLst>
                <a:ext uri="{FF2B5EF4-FFF2-40B4-BE49-F238E27FC236}">
                  <a16:creationId xmlns:a16="http://schemas.microsoft.com/office/drawing/2014/main" id="{214A52EC-77C6-32AC-6967-5F9EACE23DF5}"/>
                </a:ext>
              </a:extLst>
            </p:cNvPr>
            <p:cNvSpPr/>
            <p:nvPr/>
          </p:nvSpPr>
          <p:spPr bwMode="auto">
            <a:xfrm>
              <a:off x="355600" y="971550"/>
              <a:ext cx="166064"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28" name="矩形 39">
              <a:extLst>
                <a:ext uri="{FF2B5EF4-FFF2-40B4-BE49-F238E27FC236}">
                  <a16:creationId xmlns:a16="http://schemas.microsoft.com/office/drawing/2014/main" id="{DB3E58CE-8103-E0FD-D05A-04CABECAA4B9}"/>
                </a:ext>
              </a:extLst>
            </p:cNvPr>
            <p:cNvSpPr>
              <a:spLocks noChangeArrowheads="1"/>
            </p:cNvSpPr>
            <p:nvPr/>
          </p:nvSpPr>
          <p:spPr bwMode="auto">
            <a:xfrm>
              <a:off x="616767" y="1029288"/>
              <a:ext cx="3649834" cy="398780"/>
            </a:xfrm>
            <a:prstGeom prst="rect">
              <a:avLst/>
            </a:prstGeom>
            <a:noFill/>
            <a:ln w="9525">
              <a:noFill/>
              <a:miter lim="800000"/>
            </a:ln>
          </p:spPr>
          <p:txBody>
            <a:bodyPr wrap="square">
              <a:spAutoFit/>
            </a:bodyPr>
            <a:lstStyle/>
            <a:p>
              <a:pPr>
                <a:lnSpc>
                  <a:spcPts val="2400"/>
                </a:lnSpc>
              </a:pPr>
              <a:endParaRPr lang="zh-CN" altLang="en-US" sz="2400" b="1" dirty="0">
                <a:solidFill>
                  <a:srgbClr val="044875"/>
                </a:solidFill>
                <a:latin typeface="微软雅黑" panose="020B0503020204020204" pitchFamily="2" charset="-122"/>
                <a:ea typeface="微软雅黑" panose="020B0503020204020204" pitchFamily="2" charset="-122"/>
              </a:endParaRPr>
            </a:p>
          </p:txBody>
        </p:sp>
      </p:grpSp>
    </p:spTree>
    <p:extLst>
      <p:ext uri="{BB962C8B-B14F-4D97-AF65-F5344CB8AC3E}">
        <p14:creationId xmlns:p14="http://schemas.microsoft.com/office/powerpoint/2010/main" val="1242237898"/>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200" dirty="0">
                  <a:solidFill>
                    <a:srgbClr val="044875"/>
                  </a:solidFill>
                  <a:latin typeface="微软雅黑" panose="020B0503020204020204" pitchFamily="2" charset="-122"/>
                  <a:ea typeface="微软雅黑" panose="020B0503020204020204" pitchFamily="2" charset="-122"/>
                </a:rPr>
                <a:t>多任务</a:t>
              </a: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01</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a:t>5</a:t>
            </a:fld>
            <a:endParaRPr lang="zh-CN" altLang="en-US" strike="noStrike" noProof="1"/>
          </a:p>
        </p:txBody>
      </p:sp>
      <p:pic>
        <p:nvPicPr>
          <p:cNvPr id="3074" name="Picture 2">
            <a:extLst>
              <a:ext uri="{FF2B5EF4-FFF2-40B4-BE49-F238E27FC236}">
                <a16:creationId xmlns:a16="http://schemas.microsoft.com/office/drawing/2014/main" id="{829BCA65-B155-66E4-C1D2-093452329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719" y="2334704"/>
            <a:ext cx="7861999" cy="3185465"/>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5F7FC652-9D3F-5F66-FA93-643F8BDDB21D}"/>
              </a:ext>
            </a:extLst>
          </p:cNvPr>
          <p:cNvSpPr txBox="1"/>
          <p:nvPr/>
        </p:nvSpPr>
        <p:spPr>
          <a:xfrm>
            <a:off x="3048740" y="5844793"/>
            <a:ext cx="6094520" cy="369332"/>
          </a:xfrm>
          <a:prstGeom prst="rect">
            <a:avLst/>
          </a:prstGeom>
          <a:noFill/>
        </p:spPr>
        <p:txBody>
          <a:bodyPr wrap="square">
            <a:spAutoFit/>
          </a:bodyPr>
          <a:lstStyle/>
          <a:p>
            <a:r>
              <a:rPr lang="zh-CN" altLang="en-US" b="0" i="0" dirty="0">
                <a:solidFill>
                  <a:srgbClr val="121212"/>
                </a:solidFill>
                <a:effectLst/>
                <a:latin typeface="-apple-system"/>
              </a:rPr>
              <a:t>显著增加了参数量，人工定义不同任务参数间的约束</a:t>
            </a:r>
            <a:endParaRPr lang="zh-CN" altLang="en-US" dirty="0"/>
          </a:p>
        </p:txBody>
      </p:sp>
      <p:sp>
        <p:nvSpPr>
          <p:cNvPr id="24" name="文本框 23">
            <a:extLst>
              <a:ext uri="{FF2B5EF4-FFF2-40B4-BE49-F238E27FC236}">
                <a16:creationId xmlns:a16="http://schemas.microsoft.com/office/drawing/2014/main" id="{31EF397B-31DF-5CF2-3C35-65B84AA1D6C3}"/>
              </a:ext>
            </a:extLst>
          </p:cNvPr>
          <p:cNvSpPr txBox="1"/>
          <p:nvPr/>
        </p:nvSpPr>
        <p:spPr>
          <a:xfrm>
            <a:off x="745168" y="1909599"/>
            <a:ext cx="6094520" cy="523220"/>
          </a:xfrm>
          <a:prstGeom prst="rect">
            <a:avLst/>
          </a:prstGeom>
          <a:noFill/>
        </p:spPr>
        <p:txBody>
          <a:bodyPr wrap="square">
            <a:spAutoFit/>
          </a:bodyPr>
          <a:lstStyle/>
          <a:p>
            <a:r>
              <a:rPr lang="en-US" altLang="zh-CN" sz="2800" b="1" i="0" dirty="0">
                <a:solidFill>
                  <a:schemeClr val="accent1"/>
                </a:solidFill>
                <a:effectLst/>
                <a:latin typeface="-apple-system"/>
              </a:rPr>
              <a:t>L2</a:t>
            </a:r>
            <a:r>
              <a:rPr lang="zh-CN" altLang="en-US" sz="2800" b="1" i="0" dirty="0">
                <a:solidFill>
                  <a:schemeClr val="accent1"/>
                </a:solidFill>
                <a:effectLst/>
                <a:latin typeface="-apple-system"/>
              </a:rPr>
              <a:t>约束</a:t>
            </a:r>
            <a:endParaRPr lang="en-US" altLang="zh-CN" sz="2800" b="1" i="0" dirty="0">
              <a:solidFill>
                <a:schemeClr val="accent1"/>
              </a:solidFill>
              <a:effectLst/>
              <a:latin typeface="-apple-system"/>
            </a:endParaRPr>
          </a:p>
        </p:txBody>
      </p:sp>
      <p:sp>
        <p:nvSpPr>
          <p:cNvPr id="25" name="文本框 24">
            <a:extLst>
              <a:ext uri="{FF2B5EF4-FFF2-40B4-BE49-F238E27FC236}">
                <a16:creationId xmlns:a16="http://schemas.microsoft.com/office/drawing/2014/main" id="{156E4051-5E96-4039-6E25-8387E2F5818A}"/>
              </a:ext>
            </a:extLst>
          </p:cNvPr>
          <p:cNvSpPr txBox="1"/>
          <p:nvPr/>
        </p:nvSpPr>
        <p:spPr>
          <a:xfrm>
            <a:off x="1956834" y="6296292"/>
            <a:ext cx="8467771" cy="369332"/>
          </a:xfrm>
          <a:prstGeom prst="rect">
            <a:avLst/>
          </a:prstGeom>
          <a:noFill/>
        </p:spPr>
        <p:txBody>
          <a:bodyPr wrap="square">
            <a:spAutoFit/>
          </a:bodyPr>
          <a:lstStyle/>
          <a:p>
            <a:r>
              <a:rPr lang="zh-CN" altLang="en-US" b="1" i="0" dirty="0">
                <a:solidFill>
                  <a:srgbClr val="FF0000"/>
                </a:solidFill>
                <a:effectLst/>
                <a:latin typeface="Helvetica Neue"/>
              </a:rPr>
              <a:t>任务特定参数的数量越大，需要更多的训练数据，在大规模模型中可能并不有效</a:t>
            </a:r>
            <a:endParaRPr lang="zh-CN" altLang="en-US" b="1" dirty="0">
              <a:solidFill>
                <a:srgbClr val="FF0000"/>
              </a:solidFill>
            </a:endParaRPr>
          </a:p>
        </p:txBody>
      </p:sp>
      <p:sp>
        <p:nvSpPr>
          <p:cNvPr id="26" name="文本框 25">
            <a:extLst>
              <a:ext uri="{FF2B5EF4-FFF2-40B4-BE49-F238E27FC236}">
                <a16:creationId xmlns:a16="http://schemas.microsoft.com/office/drawing/2014/main" id="{5FE50F73-9EE5-D126-6210-EEE99C55FED0}"/>
              </a:ext>
            </a:extLst>
          </p:cNvPr>
          <p:cNvSpPr txBox="1"/>
          <p:nvPr/>
        </p:nvSpPr>
        <p:spPr>
          <a:xfrm>
            <a:off x="1274763" y="838775"/>
            <a:ext cx="9887505" cy="523220"/>
          </a:xfrm>
          <a:prstGeom prst="rect">
            <a:avLst/>
          </a:prstGeom>
          <a:noFill/>
        </p:spPr>
        <p:txBody>
          <a:bodyPr wrap="square">
            <a:spAutoFit/>
          </a:bodyPr>
          <a:lstStyle/>
          <a:p>
            <a:r>
              <a:rPr lang="zh-CN" altLang="en-US" sz="2800" b="1" dirty="0"/>
              <a:t>软参数共享（</a:t>
            </a:r>
            <a:r>
              <a:rPr lang="en-US" altLang="zh-CN" sz="2800" b="1" dirty="0"/>
              <a:t>soft parameter sharing</a:t>
            </a:r>
            <a:r>
              <a:rPr lang="zh-CN" altLang="en-US" sz="2800" b="1" dirty="0"/>
              <a:t>）</a:t>
            </a:r>
          </a:p>
        </p:txBody>
      </p:sp>
      <p:grpSp>
        <p:nvGrpSpPr>
          <p:cNvPr id="27" name="组合 26">
            <a:extLst>
              <a:ext uri="{FF2B5EF4-FFF2-40B4-BE49-F238E27FC236}">
                <a16:creationId xmlns:a16="http://schemas.microsoft.com/office/drawing/2014/main" id="{666DB79E-C4DF-7350-3CBC-52EFFF815E4A}"/>
              </a:ext>
            </a:extLst>
          </p:cNvPr>
          <p:cNvGrpSpPr/>
          <p:nvPr/>
        </p:nvGrpSpPr>
        <p:grpSpPr>
          <a:xfrm>
            <a:off x="745168" y="880305"/>
            <a:ext cx="4896544" cy="457848"/>
            <a:chOff x="355600" y="971550"/>
            <a:chExt cx="3911001" cy="457848"/>
          </a:xfrm>
        </p:grpSpPr>
        <p:sp>
          <p:nvSpPr>
            <p:cNvPr id="28" name="矩形 27">
              <a:extLst>
                <a:ext uri="{FF2B5EF4-FFF2-40B4-BE49-F238E27FC236}">
                  <a16:creationId xmlns:a16="http://schemas.microsoft.com/office/drawing/2014/main" id="{05247798-846D-D53E-93E2-BB4BC53DEAF1}"/>
                </a:ext>
              </a:extLst>
            </p:cNvPr>
            <p:cNvSpPr/>
            <p:nvPr/>
          </p:nvSpPr>
          <p:spPr bwMode="auto">
            <a:xfrm>
              <a:off x="355600" y="971550"/>
              <a:ext cx="166064"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29" name="矩形 39">
              <a:extLst>
                <a:ext uri="{FF2B5EF4-FFF2-40B4-BE49-F238E27FC236}">
                  <a16:creationId xmlns:a16="http://schemas.microsoft.com/office/drawing/2014/main" id="{DEBBCDCF-7C42-98E8-186B-EC2A270725A5}"/>
                </a:ext>
              </a:extLst>
            </p:cNvPr>
            <p:cNvSpPr>
              <a:spLocks noChangeArrowheads="1"/>
            </p:cNvSpPr>
            <p:nvPr/>
          </p:nvSpPr>
          <p:spPr bwMode="auto">
            <a:xfrm>
              <a:off x="616767" y="1029288"/>
              <a:ext cx="3649834" cy="398780"/>
            </a:xfrm>
            <a:prstGeom prst="rect">
              <a:avLst/>
            </a:prstGeom>
            <a:noFill/>
            <a:ln w="9525">
              <a:noFill/>
              <a:miter lim="800000"/>
            </a:ln>
          </p:spPr>
          <p:txBody>
            <a:bodyPr wrap="square">
              <a:spAutoFit/>
            </a:bodyPr>
            <a:lstStyle/>
            <a:p>
              <a:pPr>
                <a:lnSpc>
                  <a:spcPts val="2400"/>
                </a:lnSpc>
              </a:pPr>
              <a:endParaRPr lang="zh-CN" altLang="en-US" sz="2400" b="1" dirty="0">
                <a:solidFill>
                  <a:srgbClr val="044875"/>
                </a:solidFill>
                <a:latin typeface="微软雅黑" panose="020B0503020204020204" pitchFamily="2" charset="-122"/>
                <a:ea typeface="微软雅黑" panose="020B0503020204020204" pitchFamily="2" charset="-122"/>
              </a:endParaRPr>
            </a:p>
          </p:txBody>
        </p:sp>
      </p:grpSp>
    </p:spTree>
    <p:extLst>
      <p:ext uri="{BB962C8B-B14F-4D97-AF65-F5344CB8AC3E}">
        <p14:creationId xmlns:p14="http://schemas.microsoft.com/office/powerpoint/2010/main" val="100126659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err="1">
                  <a:solidFill>
                    <a:srgbClr val="044875"/>
                  </a:solidFill>
                  <a:latin typeface="微软雅黑" panose="020B0503020204020204" pitchFamily="2" charset="-122"/>
                  <a:ea typeface="微软雅黑" panose="020B0503020204020204" pitchFamily="2" charset="-122"/>
                </a:rPr>
                <a:t>MMoE</a:t>
              </a:r>
              <a:endParaRPr lang="zh-CN" altLang="en-US" sz="3200" dirty="0">
                <a:solidFill>
                  <a:srgbClr val="044875"/>
                </a:solidFill>
                <a:latin typeface="微软雅黑" panose="020B0503020204020204" pitchFamily="2" charset="-122"/>
                <a:ea typeface="微软雅黑" panose="020B0503020204020204" pitchFamily="2" charset="-122"/>
              </a:endParaRP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02</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a:xfrm>
            <a:off x="420068" y="931063"/>
            <a:ext cx="6746277" cy="457848"/>
            <a:chOff x="355600" y="971550"/>
            <a:chExt cx="5388432" cy="457848"/>
          </a:xfrm>
        </p:grpSpPr>
        <p:sp>
          <p:nvSpPr>
            <p:cNvPr id="13" name="矩形 12"/>
            <p:cNvSpPr/>
            <p:nvPr/>
          </p:nvSpPr>
          <p:spPr bwMode="auto">
            <a:xfrm>
              <a:off x="355600" y="971550"/>
              <a:ext cx="166064"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14" name="矩形 39"/>
            <p:cNvSpPr>
              <a:spLocks noChangeArrowheads="1"/>
            </p:cNvSpPr>
            <p:nvPr/>
          </p:nvSpPr>
          <p:spPr bwMode="auto">
            <a:xfrm>
              <a:off x="616767" y="1029288"/>
              <a:ext cx="5127265" cy="400110"/>
            </a:xfrm>
            <a:prstGeom prst="rect">
              <a:avLst/>
            </a:prstGeom>
            <a:noFill/>
            <a:ln w="9525">
              <a:noFill/>
              <a:miter lim="800000"/>
            </a:ln>
          </p:spPr>
          <p:txBody>
            <a:bodyPr wrap="square">
              <a:spAutoFit/>
            </a:bodyPr>
            <a:lstStyle/>
            <a:p>
              <a:pPr>
                <a:lnSpc>
                  <a:spcPts val="2400"/>
                </a:lnSpc>
              </a:pPr>
              <a:r>
                <a:rPr lang="en-US" altLang="zh-CN" sz="2400" b="1" dirty="0">
                  <a:solidFill>
                    <a:srgbClr val="044875"/>
                  </a:solidFill>
                  <a:latin typeface="微软雅黑" panose="020B0503020204020204" pitchFamily="2" charset="-122"/>
                  <a:ea typeface="微软雅黑" panose="020B0503020204020204" pitchFamily="2" charset="-122"/>
                </a:rPr>
                <a:t>Share-bottom(</a:t>
              </a:r>
              <a:r>
                <a:rPr lang="zh-CN" altLang="en-US" sz="2400" b="1" dirty="0">
                  <a:solidFill>
                    <a:srgbClr val="044875"/>
                  </a:solidFill>
                  <a:latin typeface="微软雅黑" panose="020B0503020204020204" pitchFamily="2" charset="-122"/>
                  <a:ea typeface="微软雅黑" panose="020B0503020204020204" pitchFamily="2" charset="-122"/>
                </a:rPr>
                <a:t>硬参数共享</a:t>
              </a:r>
              <a:r>
                <a:rPr lang="en-US" altLang="zh-CN" sz="2400" b="1" dirty="0">
                  <a:solidFill>
                    <a:srgbClr val="044875"/>
                  </a:solidFill>
                  <a:latin typeface="微软雅黑" panose="020B0503020204020204" pitchFamily="2" charset="-122"/>
                  <a:ea typeface="微软雅黑" panose="020B0503020204020204" pitchFamily="2" charset="-122"/>
                </a:rPr>
                <a:t>)</a:t>
              </a:r>
              <a:r>
                <a:rPr lang="zh-CN" altLang="en-US" sz="2400" b="1" dirty="0">
                  <a:solidFill>
                    <a:srgbClr val="044875"/>
                  </a:solidFill>
                  <a:latin typeface="微软雅黑" panose="020B0503020204020204" pitchFamily="2" charset="-122"/>
                  <a:ea typeface="微软雅黑" panose="020B0503020204020204" pitchFamily="2" charset="-122"/>
                </a:rPr>
                <a:t>结构的缺点</a:t>
              </a:r>
            </a:p>
          </p:txBody>
        </p:sp>
      </p:gr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6</a:t>
            </a:fld>
            <a:endParaRPr lang="zh-CN" altLang="en-US" strike="noStrike" noProof="1"/>
          </a:p>
        </p:txBody>
      </p:sp>
      <p:pic>
        <p:nvPicPr>
          <p:cNvPr id="5" name="图片 4">
            <a:extLst>
              <a:ext uri="{FF2B5EF4-FFF2-40B4-BE49-F238E27FC236}">
                <a16:creationId xmlns:a16="http://schemas.microsoft.com/office/drawing/2014/main" id="{E53B002A-5615-F51C-4F59-32FC214D0C80}"/>
              </a:ext>
            </a:extLst>
          </p:cNvPr>
          <p:cNvPicPr>
            <a:picLocks noChangeAspect="1"/>
          </p:cNvPicPr>
          <p:nvPr/>
        </p:nvPicPr>
        <p:blipFill>
          <a:blip r:embed="rId3"/>
          <a:stretch>
            <a:fillRect/>
          </a:stretch>
        </p:blipFill>
        <p:spPr>
          <a:xfrm>
            <a:off x="2754109" y="1529468"/>
            <a:ext cx="6683782" cy="5274718"/>
          </a:xfrm>
          <a:prstGeom prst="rect">
            <a:avLst/>
          </a:prstGeom>
        </p:spPr>
      </p:pic>
    </p:spTree>
    <p:extLst>
      <p:ext uri="{BB962C8B-B14F-4D97-AF65-F5344CB8AC3E}">
        <p14:creationId xmlns:p14="http://schemas.microsoft.com/office/powerpoint/2010/main" val="3978602277"/>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err="1">
                  <a:solidFill>
                    <a:srgbClr val="044875"/>
                  </a:solidFill>
                  <a:latin typeface="微软雅黑" panose="020B0503020204020204" pitchFamily="2" charset="-122"/>
                  <a:ea typeface="微软雅黑" panose="020B0503020204020204" pitchFamily="2" charset="-122"/>
                </a:rPr>
                <a:t>MMoE</a:t>
              </a:r>
              <a:endParaRPr lang="zh-CN" altLang="en-US" sz="3200" dirty="0">
                <a:solidFill>
                  <a:srgbClr val="044875"/>
                </a:solidFill>
                <a:latin typeface="微软雅黑" panose="020B0503020204020204" pitchFamily="2" charset="-122"/>
                <a:ea typeface="微软雅黑" panose="020B0503020204020204" pitchFamily="2" charset="-122"/>
              </a:endParaRP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02</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a:xfrm>
            <a:off x="420068" y="931063"/>
            <a:ext cx="6746277" cy="457848"/>
            <a:chOff x="355600" y="971550"/>
            <a:chExt cx="5388432" cy="457848"/>
          </a:xfrm>
        </p:grpSpPr>
        <p:sp>
          <p:nvSpPr>
            <p:cNvPr id="13" name="矩形 12"/>
            <p:cNvSpPr/>
            <p:nvPr/>
          </p:nvSpPr>
          <p:spPr bwMode="auto">
            <a:xfrm>
              <a:off x="355600" y="971550"/>
              <a:ext cx="166064"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14" name="矩形 39"/>
            <p:cNvSpPr>
              <a:spLocks noChangeArrowheads="1"/>
            </p:cNvSpPr>
            <p:nvPr/>
          </p:nvSpPr>
          <p:spPr bwMode="auto">
            <a:xfrm>
              <a:off x="616767" y="1029288"/>
              <a:ext cx="5127265" cy="400110"/>
            </a:xfrm>
            <a:prstGeom prst="rect">
              <a:avLst/>
            </a:prstGeom>
            <a:noFill/>
            <a:ln w="9525">
              <a:noFill/>
              <a:miter lim="800000"/>
            </a:ln>
          </p:spPr>
          <p:txBody>
            <a:bodyPr wrap="square">
              <a:spAutoFit/>
            </a:bodyPr>
            <a:lstStyle/>
            <a:p>
              <a:pPr>
                <a:lnSpc>
                  <a:spcPts val="2400"/>
                </a:lnSpc>
              </a:pPr>
              <a:r>
                <a:rPr lang="en-US" altLang="zh-CN" sz="2400" b="1" dirty="0">
                  <a:solidFill>
                    <a:srgbClr val="044875"/>
                  </a:solidFill>
                  <a:latin typeface="微软雅黑" panose="020B0503020204020204" pitchFamily="2" charset="-122"/>
                  <a:ea typeface="微软雅黑" panose="020B0503020204020204" pitchFamily="2" charset="-122"/>
                </a:rPr>
                <a:t>Share-bottom(</a:t>
              </a:r>
              <a:r>
                <a:rPr lang="zh-CN" altLang="en-US" sz="2400" b="1" dirty="0">
                  <a:solidFill>
                    <a:srgbClr val="044875"/>
                  </a:solidFill>
                  <a:latin typeface="微软雅黑" panose="020B0503020204020204" pitchFamily="2" charset="-122"/>
                  <a:ea typeface="微软雅黑" panose="020B0503020204020204" pitchFamily="2" charset="-122"/>
                </a:rPr>
                <a:t>硬参数共享</a:t>
              </a:r>
              <a:r>
                <a:rPr lang="en-US" altLang="zh-CN" sz="2400" b="1" dirty="0">
                  <a:solidFill>
                    <a:srgbClr val="044875"/>
                  </a:solidFill>
                  <a:latin typeface="微软雅黑" panose="020B0503020204020204" pitchFamily="2" charset="-122"/>
                  <a:ea typeface="微软雅黑" panose="020B0503020204020204" pitchFamily="2" charset="-122"/>
                </a:rPr>
                <a:t>)</a:t>
              </a:r>
              <a:r>
                <a:rPr lang="zh-CN" altLang="en-US" sz="2400" b="1" dirty="0">
                  <a:solidFill>
                    <a:srgbClr val="044875"/>
                  </a:solidFill>
                  <a:latin typeface="微软雅黑" panose="020B0503020204020204" pitchFamily="2" charset="-122"/>
                  <a:ea typeface="微软雅黑" panose="020B0503020204020204" pitchFamily="2" charset="-122"/>
                </a:rPr>
                <a:t>结构的缺点</a:t>
              </a:r>
            </a:p>
          </p:txBody>
        </p:sp>
      </p:gr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7</a:t>
            </a:fld>
            <a:endParaRPr lang="zh-CN" altLang="en-US" strike="noStrike" noProof="1"/>
          </a:p>
        </p:txBody>
      </p:sp>
      <p:pic>
        <p:nvPicPr>
          <p:cNvPr id="3" name="图片 2">
            <a:extLst>
              <a:ext uri="{FF2B5EF4-FFF2-40B4-BE49-F238E27FC236}">
                <a16:creationId xmlns:a16="http://schemas.microsoft.com/office/drawing/2014/main" id="{C4799853-BD1F-9680-8BC4-705C090E6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18" y="1707879"/>
            <a:ext cx="9409814" cy="4326542"/>
          </a:xfrm>
          <a:prstGeom prst="rect">
            <a:avLst/>
          </a:prstGeom>
        </p:spPr>
      </p:pic>
      <p:pic>
        <p:nvPicPr>
          <p:cNvPr id="7" name="图片 6">
            <a:extLst>
              <a:ext uri="{FF2B5EF4-FFF2-40B4-BE49-F238E27FC236}">
                <a16:creationId xmlns:a16="http://schemas.microsoft.com/office/drawing/2014/main" id="{FA4A6867-60F8-3BE8-E18A-499C593BC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40" y="1348340"/>
            <a:ext cx="9585169" cy="5045620"/>
          </a:xfrm>
          <a:prstGeom prst="rect">
            <a:avLst/>
          </a:prstGeom>
        </p:spPr>
      </p:pic>
    </p:spTree>
    <p:extLst>
      <p:ext uri="{BB962C8B-B14F-4D97-AF65-F5344CB8AC3E}">
        <p14:creationId xmlns:p14="http://schemas.microsoft.com/office/powerpoint/2010/main" val="238933067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err="1">
                  <a:solidFill>
                    <a:srgbClr val="044875"/>
                  </a:solidFill>
                  <a:latin typeface="微软雅黑" panose="020B0503020204020204" pitchFamily="2" charset="-122"/>
                  <a:ea typeface="微软雅黑" panose="020B0503020204020204" pitchFamily="2" charset="-122"/>
                </a:rPr>
                <a:t>MMoE</a:t>
              </a:r>
              <a:endParaRPr lang="zh-CN" altLang="en-US" sz="3200" dirty="0">
                <a:solidFill>
                  <a:srgbClr val="044875"/>
                </a:solidFill>
                <a:latin typeface="微软雅黑" panose="020B0503020204020204" pitchFamily="2" charset="-122"/>
                <a:ea typeface="微软雅黑" panose="020B0503020204020204" pitchFamily="2" charset="-122"/>
              </a:endParaRP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02</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a:xfrm>
            <a:off x="420068" y="931063"/>
            <a:ext cx="6746277" cy="457848"/>
            <a:chOff x="355600" y="971550"/>
            <a:chExt cx="5388432" cy="457848"/>
          </a:xfrm>
        </p:grpSpPr>
        <p:sp>
          <p:nvSpPr>
            <p:cNvPr id="13" name="矩形 12"/>
            <p:cNvSpPr/>
            <p:nvPr/>
          </p:nvSpPr>
          <p:spPr bwMode="auto">
            <a:xfrm>
              <a:off x="355600" y="971550"/>
              <a:ext cx="166064" cy="457848"/>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14" name="矩形 39"/>
            <p:cNvSpPr>
              <a:spLocks noChangeArrowheads="1"/>
            </p:cNvSpPr>
            <p:nvPr/>
          </p:nvSpPr>
          <p:spPr bwMode="auto">
            <a:xfrm>
              <a:off x="616767" y="1029288"/>
              <a:ext cx="5127265" cy="400110"/>
            </a:xfrm>
            <a:prstGeom prst="rect">
              <a:avLst/>
            </a:prstGeom>
            <a:noFill/>
            <a:ln w="9525">
              <a:noFill/>
              <a:miter lim="800000"/>
            </a:ln>
          </p:spPr>
          <p:txBody>
            <a:bodyPr wrap="square">
              <a:spAutoFit/>
            </a:bodyPr>
            <a:lstStyle/>
            <a:p>
              <a:pPr>
                <a:lnSpc>
                  <a:spcPts val="2400"/>
                </a:lnSpc>
              </a:pPr>
              <a:r>
                <a:rPr lang="en-US" altLang="zh-CN" sz="2400" b="1" dirty="0">
                  <a:solidFill>
                    <a:srgbClr val="044875"/>
                  </a:solidFill>
                  <a:latin typeface="微软雅黑" panose="020B0503020204020204" pitchFamily="2" charset="-122"/>
                  <a:ea typeface="微软雅黑" panose="020B0503020204020204" pitchFamily="2" charset="-122"/>
                </a:rPr>
                <a:t>Share-bottom(</a:t>
              </a:r>
              <a:r>
                <a:rPr lang="zh-CN" altLang="en-US" sz="2400" b="1" dirty="0">
                  <a:solidFill>
                    <a:srgbClr val="044875"/>
                  </a:solidFill>
                  <a:latin typeface="微软雅黑" panose="020B0503020204020204" pitchFamily="2" charset="-122"/>
                  <a:ea typeface="微软雅黑" panose="020B0503020204020204" pitchFamily="2" charset="-122"/>
                </a:rPr>
                <a:t>硬参数共享</a:t>
              </a:r>
              <a:r>
                <a:rPr lang="en-US" altLang="zh-CN" sz="2400" b="1" dirty="0">
                  <a:solidFill>
                    <a:srgbClr val="044875"/>
                  </a:solidFill>
                  <a:latin typeface="微软雅黑" panose="020B0503020204020204" pitchFamily="2" charset="-122"/>
                  <a:ea typeface="微软雅黑" panose="020B0503020204020204" pitchFamily="2" charset="-122"/>
                </a:rPr>
                <a:t>)</a:t>
              </a:r>
              <a:r>
                <a:rPr lang="zh-CN" altLang="en-US" sz="2400" b="1" dirty="0">
                  <a:solidFill>
                    <a:srgbClr val="044875"/>
                  </a:solidFill>
                  <a:latin typeface="微软雅黑" panose="020B0503020204020204" pitchFamily="2" charset="-122"/>
                  <a:ea typeface="微软雅黑" panose="020B0503020204020204" pitchFamily="2" charset="-122"/>
                </a:rPr>
                <a:t>结构的缺点</a:t>
              </a:r>
            </a:p>
          </p:txBody>
        </p:sp>
      </p:gr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8</a:t>
            </a:fld>
            <a:endParaRPr lang="zh-CN" altLang="en-US" strike="noStrike" noProof="1"/>
          </a:p>
        </p:txBody>
      </p:sp>
      <p:pic>
        <p:nvPicPr>
          <p:cNvPr id="3" name="图片 2">
            <a:extLst>
              <a:ext uri="{FF2B5EF4-FFF2-40B4-BE49-F238E27FC236}">
                <a16:creationId xmlns:a16="http://schemas.microsoft.com/office/drawing/2014/main" id="{6E6C6186-16C3-6862-1A7B-1CB2CB9E6CDF}"/>
              </a:ext>
            </a:extLst>
          </p:cNvPr>
          <p:cNvPicPr>
            <a:picLocks noChangeAspect="1"/>
          </p:cNvPicPr>
          <p:nvPr/>
        </p:nvPicPr>
        <p:blipFill rotWithShape="1">
          <a:blip r:embed="rId3">
            <a:extLst>
              <a:ext uri="{28A0092B-C50C-407E-A947-70E740481C1C}">
                <a14:useLocalDpi xmlns:a14="http://schemas.microsoft.com/office/drawing/2010/main" val="0"/>
              </a:ext>
            </a:extLst>
          </a:blip>
          <a:srcRect l="3860" r="1004"/>
          <a:stretch/>
        </p:blipFill>
        <p:spPr>
          <a:xfrm>
            <a:off x="1635070" y="1711596"/>
            <a:ext cx="8921860" cy="4671317"/>
          </a:xfrm>
          <a:prstGeom prst="rect">
            <a:avLst/>
          </a:prstGeom>
        </p:spPr>
      </p:pic>
      <p:pic>
        <p:nvPicPr>
          <p:cNvPr id="7" name="图片 6">
            <a:extLst>
              <a:ext uri="{FF2B5EF4-FFF2-40B4-BE49-F238E27FC236}">
                <a16:creationId xmlns:a16="http://schemas.microsoft.com/office/drawing/2014/main" id="{5C4E90D7-57BF-E624-748B-23242476BA35}"/>
              </a:ext>
            </a:extLst>
          </p:cNvPr>
          <p:cNvPicPr>
            <a:picLocks noChangeAspect="1"/>
          </p:cNvPicPr>
          <p:nvPr/>
        </p:nvPicPr>
        <p:blipFill rotWithShape="1">
          <a:blip r:embed="rId4">
            <a:extLst>
              <a:ext uri="{28A0092B-C50C-407E-A947-70E740481C1C}">
                <a14:useLocalDpi xmlns:a14="http://schemas.microsoft.com/office/drawing/2010/main" val="0"/>
              </a:ext>
            </a:extLst>
          </a:blip>
          <a:srcRect t="3623"/>
          <a:stretch/>
        </p:blipFill>
        <p:spPr>
          <a:xfrm>
            <a:off x="983431" y="1498877"/>
            <a:ext cx="9885511" cy="5057824"/>
          </a:xfrm>
          <a:prstGeom prst="rect">
            <a:avLst/>
          </a:prstGeom>
        </p:spPr>
      </p:pic>
    </p:spTree>
    <p:extLst>
      <p:ext uri="{BB962C8B-B14F-4D97-AF65-F5344CB8AC3E}">
        <p14:creationId xmlns:p14="http://schemas.microsoft.com/office/powerpoint/2010/main" val="20220260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550863" y="53814"/>
            <a:ext cx="2379374" cy="612302"/>
            <a:chOff x="551544" y="54289"/>
            <a:chExt cx="2378490" cy="611243"/>
          </a:xfrm>
        </p:grpSpPr>
        <p:sp>
          <p:nvSpPr>
            <p:cNvPr id="16" name="文本框 4"/>
            <p:cNvSpPr txBox="1">
              <a:spLocks noChangeArrowheads="1"/>
            </p:cNvSpPr>
            <p:nvPr/>
          </p:nvSpPr>
          <p:spPr bwMode="auto">
            <a:xfrm>
              <a:off x="983951" y="54289"/>
              <a:ext cx="1946083" cy="58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err="1">
                  <a:solidFill>
                    <a:srgbClr val="044875"/>
                  </a:solidFill>
                  <a:latin typeface="微软雅黑" panose="020B0503020204020204" pitchFamily="2" charset="-122"/>
                  <a:ea typeface="微软雅黑" panose="020B0503020204020204" pitchFamily="2" charset="-122"/>
                </a:rPr>
                <a:t>MMoE</a:t>
              </a:r>
              <a:endParaRPr lang="zh-CN" altLang="en-US" sz="3200" dirty="0">
                <a:solidFill>
                  <a:srgbClr val="044875"/>
                </a:solidFill>
                <a:latin typeface="微软雅黑" panose="020B0503020204020204" pitchFamily="2" charset="-122"/>
                <a:ea typeface="微软雅黑" panose="020B0503020204020204" pitchFamily="2" charset="-122"/>
              </a:endParaRPr>
            </a:p>
          </p:txBody>
        </p:sp>
        <p:sp>
          <p:nvSpPr>
            <p:cNvPr id="17" name="文本框 16"/>
            <p:cNvSpPr txBox="1"/>
            <p:nvPr/>
          </p:nvSpPr>
          <p:spPr>
            <a:xfrm>
              <a:off x="551544" y="82976"/>
              <a:ext cx="723631" cy="582556"/>
            </a:xfrm>
            <a:prstGeom prst="rect">
              <a:avLst/>
            </a:prstGeom>
            <a:noFill/>
          </p:spPr>
          <p:txBody>
            <a:bodyPr>
              <a:spAutoFit/>
            </a:bodyPr>
            <a:lstStyle/>
            <a:p>
              <a:pPr algn="ctr" eaLnBrk="1" fontAlgn="auto" hangingPunct="1">
                <a:spcBef>
                  <a:spcPts val="0"/>
                </a:spcBef>
                <a:spcAft>
                  <a:spcPts val="0"/>
                </a:spcAft>
                <a:defRPr/>
              </a:pPr>
              <a:r>
                <a:rPr lang="en-US" altLang="zh-CN" sz="3200" dirty="0">
                  <a:solidFill>
                    <a:schemeClr val="bg2">
                      <a:lumMod val="25000"/>
                    </a:schemeClr>
                  </a:solidFill>
                  <a:latin typeface="Impact" panose="020B0806030902050204" pitchFamily="34" charset="0"/>
                  <a:ea typeface="+mn-ea"/>
                </a:rPr>
                <a:t>02</a:t>
              </a:r>
              <a:endParaRPr lang="zh-CN" altLang="en-US" sz="3200" dirty="0">
                <a:solidFill>
                  <a:schemeClr val="bg2">
                    <a:lumMod val="25000"/>
                  </a:schemeClr>
                </a:solidFill>
                <a:latin typeface="Impact" panose="020B0806030902050204" pitchFamily="34" charset="0"/>
                <a:ea typeface="+mn-ea"/>
              </a:endParaRPr>
            </a:p>
          </p:txBody>
        </p:sp>
      </p:grpSp>
      <p:sp>
        <p:nvSpPr>
          <p:cNvPr id="18" name="矩形 17"/>
          <p:cNvSpPr/>
          <p:nvPr/>
        </p:nvSpPr>
        <p:spPr>
          <a:xfrm>
            <a:off x="2930237" y="254000"/>
            <a:ext cx="9261764" cy="238125"/>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灯片编号占位符 3"/>
          <p:cNvSpPr>
            <a:spLocks noGrp="1"/>
          </p:cNvSpPr>
          <p:nvPr>
            <p:ph type="sldNum" sz="quarter" idx="4"/>
          </p:nvPr>
        </p:nvSpPr>
        <p:spPr>
          <a:xfrm>
            <a:off x="9563297" y="6492879"/>
            <a:ext cx="2472647" cy="365125"/>
          </a:xfrm>
          <a:prstGeom prst="rect">
            <a:avLst/>
          </a:prstGeom>
        </p:spPr>
        <p:txBody>
          <a:bodyPr/>
          <a:lstStyle>
            <a:defPPr>
              <a:defRPr lang="zh-CN"/>
            </a:defPPr>
            <a:lvl1pPr marL="0" lvl="0" indent="0" algn="ctr" defTabSz="914400" eaLnBrk="1" fontAlgn="base" latinLnBrk="0" hangingPunct="1">
              <a:lnSpc>
                <a:spcPct val="100000"/>
              </a:lnSpc>
              <a:spcBef>
                <a:spcPct val="0"/>
              </a:spcBef>
              <a:spcAft>
                <a:spcPct val="0"/>
              </a:spcAft>
              <a:buFont typeface="Arial" panose="020B0604020202020204" pitchFamily="34" charset="0"/>
              <a:buNone/>
              <a:defRPr sz="1200" b="1" i="0" u="none" kern="1200" baseline="0">
                <a:solidFill>
                  <a:srgbClr val="044875"/>
                </a:solidFill>
                <a:latin typeface="Arial" panose="020B0604020202020204" pitchFamily="34" charset="0"/>
                <a:ea typeface="微软雅黑" panose="020B0503020204020204"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微软雅黑" panose="020B0503020204020204" pitchFamily="2" charset="-122"/>
              </a:defRPr>
            </a:lvl9pPr>
          </a:lstStyle>
          <a:p>
            <a:pPr lvl="0" fontAlgn="base"/>
            <a:fld id="{9A0DB2DC-4C9A-4742-B13C-FB6460FD3503}" type="slidenum">
              <a:rPr lang="zh-CN" altLang="en-US" noProof="1" smtClean="0">
                <a:cs typeface="+mn-ea"/>
              </a:rPr>
              <a:pPr lvl="0" fontAlgn="base"/>
              <a:t>9</a:t>
            </a:fld>
            <a:endParaRPr lang="zh-CN" altLang="en-US" strike="noStrike" noProof="1"/>
          </a:p>
        </p:txBody>
      </p:sp>
      <p:sp>
        <p:nvSpPr>
          <p:cNvPr id="22" name="文本框 21">
            <a:extLst>
              <a:ext uri="{FF2B5EF4-FFF2-40B4-BE49-F238E27FC236}">
                <a16:creationId xmlns:a16="http://schemas.microsoft.com/office/drawing/2014/main" id="{7FC67164-151F-63D8-DE46-6201692A4A2E}"/>
              </a:ext>
            </a:extLst>
          </p:cNvPr>
          <p:cNvSpPr txBox="1"/>
          <p:nvPr/>
        </p:nvSpPr>
        <p:spPr>
          <a:xfrm>
            <a:off x="871491" y="883215"/>
            <a:ext cx="10449017" cy="923330"/>
          </a:xfrm>
          <a:prstGeom prst="rect">
            <a:avLst/>
          </a:prstGeom>
          <a:noFill/>
        </p:spPr>
        <p:txBody>
          <a:bodyPr wrap="square">
            <a:spAutoFit/>
          </a:bodyPr>
          <a:lstStyle/>
          <a:p>
            <a:r>
              <a:rPr lang="en-US" altLang="zh-CN" b="0" i="0" dirty="0" err="1">
                <a:solidFill>
                  <a:srgbClr val="121212"/>
                </a:solidFill>
                <a:effectLst/>
                <a:latin typeface="-apple-system"/>
              </a:rPr>
              <a:t>MMoE</a:t>
            </a:r>
            <a:r>
              <a:rPr lang="zh-CN" altLang="en-US" b="0" i="0" dirty="0">
                <a:solidFill>
                  <a:srgbClr val="121212"/>
                </a:solidFill>
                <a:effectLst/>
                <a:latin typeface="-apple-system"/>
              </a:rPr>
              <a:t>采用了类似集成学习的思想，用若干个专家模型</a:t>
            </a:r>
            <a:r>
              <a:rPr lang="en-US" altLang="zh-CN" b="0" i="0" dirty="0">
                <a:solidFill>
                  <a:srgbClr val="121212"/>
                </a:solidFill>
                <a:effectLst/>
                <a:latin typeface="-apple-system"/>
              </a:rPr>
              <a:t>(expert model)</a:t>
            </a:r>
            <a:r>
              <a:rPr lang="zh-CN" altLang="en-US" b="0" i="0" dirty="0">
                <a:solidFill>
                  <a:srgbClr val="121212"/>
                </a:solidFill>
                <a:effectLst/>
                <a:latin typeface="-apple-system"/>
              </a:rPr>
              <a:t>加权影响子任务，门控机制（</a:t>
            </a:r>
            <a:r>
              <a:rPr lang="en-US" altLang="zh-CN" b="0" i="0" dirty="0">
                <a:solidFill>
                  <a:srgbClr val="121212"/>
                </a:solidFill>
                <a:effectLst/>
                <a:latin typeface="-apple-system"/>
              </a:rPr>
              <a:t>Gate</a:t>
            </a:r>
            <a:r>
              <a:rPr lang="zh-CN" altLang="en-US" b="0" i="0" dirty="0">
                <a:solidFill>
                  <a:srgbClr val="121212"/>
                </a:solidFill>
                <a:effectLst/>
                <a:latin typeface="-apple-system"/>
              </a:rPr>
              <a:t>）就是训练不同专家的影响因子，最终通过</a:t>
            </a:r>
            <a:r>
              <a:rPr lang="en-US" altLang="zh-CN" b="0" i="0" dirty="0" err="1">
                <a:solidFill>
                  <a:srgbClr val="121212"/>
                </a:solidFill>
                <a:effectLst/>
                <a:latin typeface="-apple-system"/>
              </a:rPr>
              <a:t>softmax</a:t>
            </a:r>
            <a:r>
              <a:rPr lang="zh-CN" altLang="en-US" b="0" i="0" dirty="0">
                <a:solidFill>
                  <a:srgbClr val="121212"/>
                </a:solidFill>
                <a:effectLst/>
                <a:latin typeface="-apple-system"/>
              </a:rPr>
              <a:t>输出不同专家的权重。如果对于所有子任务只有一套</a:t>
            </a:r>
            <a:r>
              <a:rPr lang="en-US" altLang="zh-CN" b="0" i="0" dirty="0">
                <a:solidFill>
                  <a:srgbClr val="121212"/>
                </a:solidFill>
                <a:effectLst/>
                <a:latin typeface="-apple-system"/>
              </a:rPr>
              <a:t>Gate</a:t>
            </a:r>
            <a:r>
              <a:rPr lang="zh-CN" altLang="en-US" b="0" i="0" dirty="0">
                <a:solidFill>
                  <a:srgbClr val="121212"/>
                </a:solidFill>
                <a:effectLst/>
                <a:latin typeface="-apple-system"/>
              </a:rPr>
              <a:t>就是</a:t>
            </a:r>
            <a:r>
              <a:rPr lang="en-US" altLang="zh-CN" b="0" i="0" dirty="0" err="1">
                <a:solidFill>
                  <a:srgbClr val="121212"/>
                </a:solidFill>
                <a:effectLst/>
                <a:latin typeface="-apple-system"/>
              </a:rPr>
              <a:t>OMoE</a:t>
            </a:r>
            <a:r>
              <a:rPr lang="zh-CN" altLang="en-US" b="0" i="0" dirty="0">
                <a:solidFill>
                  <a:srgbClr val="121212"/>
                </a:solidFill>
                <a:effectLst/>
                <a:latin typeface="-apple-system"/>
              </a:rPr>
              <a:t>模型，但是更好的处理方式是每个子任务都有一个属于自己的</a:t>
            </a:r>
            <a:r>
              <a:rPr lang="en-US" altLang="zh-CN" b="0" i="0" dirty="0">
                <a:solidFill>
                  <a:srgbClr val="121212"/>
                </a:solidFill>
                <a:effectLst/>
                <a:latin typeface="-apple-system"/>
              </a:rPr>
              <a:t>Gate</a:t>
            </a:r>
            <a:r>
              <a:rPr lang="zh-CN" altLang="en-US" b="0" i="0" dirty="0">
                <a:solidFill>
                  <a:srgbClr val="121212"/>
                </a:solidFill>
                <a:effectLst/>
                <a:latin typeface="-apple-system"/>
              </a:rPr>
              <a:t>，升级为</a:t>
            </a:r>
            <a:r>
              <a:rPr lang="en-US" altLang="zh-CN" b="0" i="0" dirty="0" err="1">
                <a:solidFill>
                  <a:srgbClr val="121212"/>
                </a:solidFill>
                <a:effectLst/>
                <a:latin typeface="-apple-system"/>
              </a:rPr>
              <a:t>MMoE</a:t>
            </a:r>
            <a:r>
              <a:rPr lang="zh-CN" altLang="en-US" b="0" i="0" dirty="0">
                <a:solidFill>
                  <a:srgbClr val="121212"/>
                </a:solidFill>
                <a:effectLst/>
                <a:latin typeface="-apple-system"/>
              </a:rPr>
              <a:t>模型，</a:t>
            </a:r>
            <a:endParaRPr lang="zh-CN" altLang="en-US" dirty="0"/>
          </a:p>
        </p:txBody>
      </p:sp>
      <p:pic>
        <p:nvPicPr>
          <p:cNvPr id="6" name="图片 5">
            <a:extLst>
              <a:ext uri="{FF2B5EF4-FFF2-40B4-BE49-F238E27FC236}">
                <a16:creationId xmlns:a16="http://schemas.microsoft.com/office/drawing/2014/main" id="{5E8A1586-8E2E-A6CD-F2AD-5416CE12D99B}"/>
              </a:ext>
            </a:extLst>
          </p:cNvPr>
          <p:cNvPicPr>
            <a:picLocks noChangeAspect="1"/>
          </p:cNvPicPr>
          <p:nvPr/>
        </p:nvPicPr>
        <p:blipFill>
          <a:blip r:embed="rId3"/>
          <a:stretch>
            <a:fillRect/>
          </a:stretch>
        </p:blipFill>
        <p:spPr>
          <a:xfrm>
            <a:off x="1116256" y="2274062"/>
            <a:ext cx="9683364" cy="4067897"/>
          </a:xfrm>
          <a:prstGeom prst="rect">
            <a:avLst/>
          </a:prstGeom>
        </p:spPr>
      </p:pic>
      <p:sp>
        <p:nvSpPr>
          <p:cNvPr id="23" name="文本框 22">
            <a:extLst>
              <a:ext uri="{FF2B5EF4-FFF2-40B4-BE49-F238E27FC236}">
                <a16:creationId xmlns:a16="http://schemas.microsoft.com/office/drawing/2014/main" id="{0FE46F3A-AEB2-5EE4-277E-C3BBC8FDBFD8}"/>
              </a:ext>
            </a:extLst>
          </p:cNvPr>
          <p:cNvSpPr txBox="1"/>
          <p:nvPr/>
        </p:nvSpPr>
        <p:spPr>
          <a:xfrm>
            <a:off x="2092584" y="2427758"/>
            <a:ext cx="1129081" cy="369332"/>
          </a:xfrm>
          <a:prstGeom prst="rect">
            <a:avLst/>
          </a:prstGeom>
          <a:noFill/>
        </p:spPr>
        <p:txBody>
          <a:bodyPr wrap="square">
            <a:spAutoFit/>
          </a:bodyPr>
          <a:lstStyle/>
          <a:p>
            <a:r>
              <a:rPr lang="zh-CN" altLang="en-US" dirty="0">
                <a:solidFill>
                  <a:srgbClr val="121212"/>
                </a:solidFill>
                <a:latin typeface="-apple-system"/>
              </a:rPr>
              <a:t>跷跷板</a:t>
            </a:r>
            <a:endParaRPr lang="en-US" altLang="zh-CN" dirty="0">
              <a:solidFill>
                <a:srgbClr val="121212"/>
              </a:solidFill>
              <a:latin typeface="-apple-system"/>
            </a:endParaRPr>
          </a:p>
        </p:txBody>
      </p:sp>
    </p:spTree>
    <p:extLst>
      <p:ext uri="{BB962C8B-B14F-4D97-AF65-F5344CB8AC3E}">
        <p14:creationId xmlns:p14="http://schemas.microsoft.com/office/powerpoint/2010/main" val="3699212729"/>
      </p:ext>
    </p:extLst>
  </p:cSld>
  <p:clrMapOvr>
    <a:masterClrMapping/>
  </p:clrMapOvr>
  <p:transition spd="med">
    <p:pull/>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1008</TotalTime>
  <Words>2744</Words>
  <Application>Microsoft Office PowerPoint</Application>
  <PresentationFormat>宽屏</PresentationFormat>
  <Paragraphs>205</Paragraphs>
  <Slides>29</Slides>
  <Notes>13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29</vt:i4>
      </vt:variant>
    </vt:vector>
  </HeadingPairs>
  <TitlesOfParts>
    <vt:vector size="41" baseType="lpstr">
      <vt:lpstr>-apple-system</vt:lpstr>
      <vt:lpstr>Helvetica Neue</vt:lpstr>
      <vt:lpstr>inherit</vt:lpstr>
      <vt:lpstr>PingFang SC</vt:lpstr>
      <vt:lpstr>PingFang SC</vt:lpstr>
      <vt:lpstr>等线</vt:lpstr>
      <vt:lpstr>等线 Light</vt:lpstr>
      <vt:lpstr>微软雅黑</vt:lpstr>
      <vt:lpstr>Arial</vt:lpstr>
      <vt:lpstr>Impact</vt:lpstr>
      <vt:lpstr>Open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won gary</dc:creator>
  <cp:lastModifiedBy>won gary</cp:lastModifiedBy>
  <cp:revision>5</cp:revision>
  <dcterms:created xsi:type="dcterms:W3CDTF">2022-07-06T14:26:46Z</dcterms:created>
  <dcterms:modified xsi:type="dcterms:W3CDTF">2022-07-07T07:15:22Z</dcterms:modified>
</cp:coreProperties>
</file>